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handoutMasterIdLst>
    <p:handoutMasterId r:id="rId9"/>
  </p:handoutMasterIdLst>
  <p:sldIdLst>
    <p:sldId id="259" r:id="rId2"/>
    <p:sldId id="260" r:id="rId3"/>
    <p:sldId id="261" r:id="rId4"/>
    <p:sldId id="262" r:id="rId5"/>
    <p:sldId id="263" r:id="rId6"/>
    <p:sldId id="264" r:id="rId7"/>
  </p:sldIdLst>
  <p:sldSz cx="9906000" cy="6858000" type="A4"/>
  <p:notesSz cx="6797675" cy="99266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FFCC"/>
    <a:srgbClr val="FFFFCC"/>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71" d="100"/>
          <a:sy n="71" d="100"/>
        </p:scale>
        <p:origin x="992" y="52"/>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4" y="1"/>
            <a:ext cx="2945659" cy="498056"/>
          </a:xfrm>
          <a:prstGeom prst="rect">
            <a:avLst/>
          </a:prstGeom>
        </p:spPr>
        <p:txBody>
          <a:bodyPr vert="horz" lIns="91289" tIns="45644" rIns="91289" bIns="45644"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0444" y="1"/>
            <a:ext cx="2945659" cy="498056"/>
          </a:xfrm>
          <a:prstGeom prst="rect">
            <a:avLst/>
          </a:prstGeom>
        </p:spPr>
        <p:txBody>
          <a:bodyPr vert="horz" lIns="91289" tIns="45644" rIns="91289" bIns="45644" rtlCol="0"/>
          <a:lstStyle>
            <a:lvl1pPr algn="r">
              <a:defRPr sz="1200"/>
            </a:lvl1pPr>
          </a:lstStyle>
          <a:p>
            <a:fld id="{C7F74CFF-8600-404E-ADBA-85F9E27E885E}" type="datetimeFigureOut">
              <a:rPr kumimoji="1" lang="ja-JP" altLang="en-US" smtClean="0"/>
              <a:t>2024/9/26</a:t>
            </a:fld>
            <a:endParaRPr kumimoji="1" lang="ja-JP" altLang="en-US"/>
          </a:p>
        </p:txBody>
      </p:sp>
      <p:sp>
        <p:nvSpPr>
          <p:cNvPr id="4" name="フッター プレースホルダー 3"/>
          <p:cNvSpPr>
            <a:spLocks noGrp="1"/>
          </p:cNvSpPr>
          <p:nvPr>
            <p:ph type="ftr" sz="quarter" idx="2"/>
          </p:nvPr>
        </p:nvSpPr>
        <p:spPr>
          <a:xfrm>
            <a:off x="4" y="9428584"/>
            <a:ext cx="2945659" cy="498055"/>
          </a:xfrm>
          <a:prstGeom prst="rect">
            <a:avLst/>
          </a:prstGeom>
        </p:spPr>
        <p:txBody>
          <a:bodyPr vert="horz" lIns="91289" tIns="45644" rIns="91289" bIns="45644"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0444" y="9428584"/>
            <a:ext cx="2945659" cy="498055"/>
          </a:xfrm>
          <a:prstGeom prst="rect">
            <a:avLst/>
          </a:prstGeom>
        </p:spPr>
        <p:txBody>
          <a:bodyPr vert="horz" lIns="91289" tIns="45644" rIns="91289" bIns="45644" rtlCol="0" anchor="b"/>
          <a:lstStyle>
            <a:lvl1pPr algn="r">
              <a:defRPr sz="1200"/>
            </a:lvl1pPr>
          </a:lstStyle>
          <a:p>
            <a:fld id="{163DB6A0-0DB6-4644-8F47-7432D1573E7B}" type="slidenum">
              <a:rPr kumimoji="1" lang="ja-JP" altLang="en-US" smtClean="0"/>
              <a:t>‹#›</a:t>
            </a:fld>
            <a:endParaRPr kumimoji="1" lang="ja-JP" altLang="en-US"/>
          </a:p>
        </p:txBody>
      </p:sp>
    </p:spTree>
    <p:extLst>
      <p:ext uri="{BB962C8B-B14F-4D97-AF65-F5344CB8AC3E}">
        <p14:creationId xmlns:p14="http://schemas.microsoft.com/office/powerpoint/2010/main" val="74760158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3"/>
            <a:ext cx="2946136" cy="497837"/>
          </a:xfrm>
          <a:prstGeom prst="rect">
            <a:avLst/>
          </a:prstGeom>
        </p:spPr>
        <p:txBody>
          <a:bodyPr vert="horz" lIns="91289" tIns="45644" rIns="91289" bIns="45644" rtlCol="0"/>
          <a:lstStyle>
            <a:lvl1pPr algn="l">
              <a:defRPr sz="1200"/>
            </a:lvl1pPr>
          </a:lstStyle>
          <a:p>
            <a:endParaRPr kumimoji="1" lang="ja-JP" altLang="en-US"/>
          </a:p>
        </p:txBody>
      </p:sp>
      <p:sp>
        <p:nvSpPr>
          <p:cNvPr id="3" name="日付プレースホルダー 2"/>
          <p:cNvSpPr>
            <a:spLocks noGrp="1"/>
          </p:cNvSpPr>
          <p:nvPr>
            <p:ph type="dt" idx="1"/>
          </p:nvPr>
        </p:nvSpPr>
        <p:spPr>
          <a:xfrm>
            <a:off x="3849955" y="3"/>
            <a:ext cx="2946136" cy="497837"/>
          </a:xfrm>
          <a:prstGeom prst="rect">
            <a:avLst/>
          </a:prstGeom>
        </p:spPr>
        <p:txBody>
          <a:bodyPr vert="horz" lIns="91289" tIns="45644" rIns="91289" bIns="45644" rtlCol="0"/>
          <a:lstStyle>
            <a:lvl1pPr algn="r">
              <a:defRPr sz="1200"/>
            </a:lvl1pPr>
          </a:lstStyle>
          <a:p>
            <a:fld id="{498AFE3F-376D-49DB-9CC8-681228474C21}" type="datetimeFigureOut">
              <a:rPr kumimoji="1" lang="ja-JP" altLang="en-US" smtClean="0"/>
              <a:t>2024/9/26</a:t>
            </a:fld>
            <a:endParaRPr kumimoji="1" lang="ja-JP" altLang="en-US"/>
          </a:p>
        </p:txBody>
      </p:sp>
      <p:sp>
        <p:nvSpPr>
          <p:cNvPr id="4" name="スライド イメージ プレースホルダー 3"/>
          <p:cNvSpPr>
            <a:spLocks noGrp="1" noRot="1" noChangeAspect="1"/>
          </p:cNvSpPr>
          <p:nvPr>
            <p:ph type="sldImg" idx="2"/>
          </p:nvPr>
        </p:nvSpPr>
        <p:spPr>
          <a:xfrm>
            <a:off x="979488" y="1241425"/>
            <a:ext cx="4838700" cy="3349625"/>
          </a:xfrm>
          <a:prstGeom prst="rect">
            <a:avLst/>
          </a:prstGeom>
          <a:noFill/>
          <a:ln w="12700">
            <a:solidFill>
              <a:prstClr val="black"/>
            </a:solidFill>
          </a:ln>
        </p:spPr>
        <p:txBody>
          <a:bodyPr vert="horz" lIns="91289" tIns="45644" rIns="91289" bIns="45644" rtlCol="0" anchor="ctr"/>
          <a:lstStyle/>
          <a:p>
            <a:endParaRPr lang="ja-JP" altLang="en-US"/>
          </a:p>
        </p:txBody>
      </p:sp>
      <p:sp>
        <p:nvSpPr>
          <p:cNvPr id="5" name="ノート プレースホルダー 4"/>
          <p:cNvSpPr>
            <a:spLocks noGrp="1"/>
          </p:cNvSpPr>
          <p:nvPr>
            <p:ph type="body" sz="quarter" idx="3"/>
          </p:nvPr>
        </p:nvSpPr>
        <p:spPr>
          <a:xfrm>
            <a:off x="680246" y="4777029"/>
            <a:ext cx="5437186" cy="3908187"/>
          </a:xfrm>
          <a:prstGeom prst="rect">
            <a:avLst/>
          </a:prstGeom>
        </p:spPr>
        <p:txBody>
          <a:bodyPr vert="horz" lIns="91289" tIns="45644" rIns="91289" bIns="45644"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28803"/>
            <a:ext cx="2946136" cy="497837"/>
          </a:xfrm>
          <a:prstGeom prst="rect">
            <a:avLst/>
          </a:prstGeom>
        </p:spPr>
        <p:txBody>
          <a:bodyPr vert="horz" lIns="91289" tIns="45644" rIns="91289" bIns="45644"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49955" y="9428803"/>
            <a:ext cx="2946136" cy="497837"/>
          </a:xfrm>
          <a:prstGeom prst="rect">
            <a:avLst/>
          </a:prstGeom>
        </p:spPr>
        <p:txBody>
          <a:bodyPr vert="horz" lIns="91289" tIns="45644" rIns="91289" bIns="45644" rtlCol="0" anchor="b"/>
          <a:lstStyle>
            <a:lvl1pPr algn="r">
              <a:defRPr sz="1200"/>
            </a:lvl1pPr>
          </a:lstStyle>
          <a:p>
            <a:fld id="{CEB48C96-AEBF-4AC8-952D-B37F2E8CF7DD}" type="slidenum">
              <a:rPr kumimoji="1" lang="ja-JP" altLang="en-US" smtClean="0"/>
              <a:t>‹#›</a:t>
            </a:fld>
            <a:endParaRPr kumimoji="1" lang="ja-JP" altLang="en-US"/>
          </a:p>
        </p:txBody>
      </p:sp>
    </p:spTree>
    <p:extLst>
      <p:ext uri="{BB962C8B-B14F-4D97-AF65-F5344CB8AC3E}">
        <p14:creationId xmlns:p14="http://schemas.microsoft.com/office/powerpoint/2010/main" val="262573951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A0250361-991F-46D5-9C70-264E060CC89D}" type="datetime1">
              <a:rPr kumimoji="1" lang="ja-JP" altLang="en-US" smtClean="0"/>
              <a:t>2024/9/26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AA3BEF7-E547-44D8-8C04-C8172F9C8DBF}" type="slidenum">
              <a:rPr kumimoji="1" lang="ja-JP" altLang="en-US" smtClean="0"/>
              <a:t>‹#›</a:t>
            </a:fld>
            <a:endParaRPr kumimoji="1" lang="ja-JP" altLang="en-US"/>
          </a:p>
        </p:txBody>
      </p:sp>
    </p:spTree>
    <p:extLst>
      <p:ext uri="{BB962C8B-B14F-4D97-AF65-F5344CB8AC3E}">
        <p14:creationId xmlns:p14="http://schemas.microsoft.com/office/powerpoint/2010/main" val="434396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058D19A2-944E-46D8-B4BB-6D98C1EE69B0}" type="datetime1">
              <a:rPr kumimoji="1" lang="ja-JP" altLang="en-US" smtClean="0"/>
              <a:t>2024/9/26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AA3BEF7-E547-44D8-8C04-C8172F9C8DBF}" type="slidenum">
              <a:rPr kumimoji="1" lang="ja-JP" altLang="en-US" smtClean="0"/>
              <a:t>‹#›</a:t>
            </a:fld>
            <a:endParaRPr kumimoji="1" lang="ja-JP" altLang="en-US"/>
          </a:p>
        </p:txBody>
      </p:sp>
    </p:spTree>
    <p:extLst>
      <p:ext uri="{BB962C8B-B14F-4D97-AF65-F5344CB8AC3E}">
        <p14:creationId xmlns:p14="http://schemas.microsoft.com/office/powerpoint/2010/main" val="36244023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61E4CB03-F006-4D3C-AC1D-F41521E2BA0E}" type="datetime1">
              <a:rPr kumimoji="1" lang="ja-JP" altLang="en-US" smtClean="0"/>
              <a:t>2024/9/26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AA3BEF7-E547-44D8-8C04-C8172F9C8DBF}" type="slidenum">
              <a:rPr kumimoji="1" lang="ja-JP" altLang="en-US" smtClean="0"/>
              <a:t>‹#›</a:t>
            </a:fld>
            <a:endParaRPr kumimoji="1" lang="ja-JP" altLang="en-US"/>
          </a:p>
        </p:txBody>
      </p:sp>
    </p:spTree>
    <p:extLst>
      <p:ext uri="{BB962C8B-B14F-4D97-AF65-F5344CB8AC3E}">
        <p14:creationId xmlns:p14="http://schemas.microsoft.com/office/powerpoint/2010/main" val="38278987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BA38AF8F-EC22-4E07-9AFD-4C1D285F307A}" type="datetime1">
              <a:rPr kumimoji="1" lang="ja-JP" altLang="en-US" smtClean="0"/>
              <a:t>2024/9/26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AA3BEF7-E547-44D8-8C04-C8172F9C8DBF}" type="slidenum">
              <a:rPr kumimoji="1" lang="ja-JP" altLang="en-US" smtClean="0"/>
              <a:t>‹#›</a:t>
            </a:fld>
            <a:endParaRPr kumimoji="1" lang="ja-JP" altLang="en-US"/>
          </a:p>
        </p:txBody>
      </p:sp>
    </p:spTree>
    <p:extLst>
      <p:ext uri="{BB962C8B-B14F-4D97-AF65-F5344CB8AC3E}">
        <p14:creationId xmlns:p14="http://schemas.microsoft.com/office/powerpoint/2010/main" val="26947954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C4B4669B-ACA4-4F48-8C3E-8CC011F52F35}" type="datetime1">
              <a:rPr kumimoji="1" lang="ja-JP" altLang="en-US" smtClean="0"/>
              <a:t>2024/9/26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AA3BEF7-E547-44D8-8C04-C8172F9C8DBF}" type="slidenum">
              <a:rPr kumimoji="1" lang="ja-JP" altLang="en-US" smtClean="0"/>
              <a:t>‹#›</a:t>
            </a:fld>
            <a:endParaRPr kumimoji="1" lang="ja-JP" altLang="en-US"/>
          </a:p>
        </p:txBody>
      </p:sp>
    </p:spTree>
    <p:extLst>
      <p:ext uri="{BB962C8B-B14F-4D97-AF65-F5344CB8AC3E}">
        <p14:creationId xmlns:p14="http://schemas.microsoft.com/office/powerpoint/2010/main" val="18433787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0FD1CA15-9CC0-4FF8-A19C-3A9F04519184}" type="datetime1">
              <a:rPr kumimoji="1" lang="ja-JP" altLang="en-US" smtClean="0"/>
              <a:t>2024/9/26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AAA3BEF7-E547-44D8-8C04-C8172F9C8DBF}" type="slidenum">
              <a:rPr kumimoji="1" lang="ja-JP" altLang="en-US" smtClean="0"/>
              <a:t>‹#›</a:t>
            </a:fld>
            <a:endParaRPr kumimoji="1" lang="ja-JP" altLang="en-US"/>
          </a:p>
        </p:txBody>
      </p:sp>
    </p:spTree>
    <p:extLst>
      <p:ext uri="{BB962C8B-B14F-4D97-AF65-F5344CB8AC3E}">
        <p14:creationId xmlns:p14="http://schemas.microsoft.com/office/powerpoint/2010/main" val="42359008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682329" y="2505075"/>
            <a:ext cx="4190702"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5014913" y="2505075"/>
            <a:ext cx="4211340"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A1F855F6-1D94-44E4-883B-B86F8EEE3EA3}" type="datetime1">
              <a:rPr kumimoji="1" lang="ja-JP" altLang="en-US" smtClean="0"/>
              <a:t>2024/9/26</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AAA3BEF7-E547-44D8-8C04-C8172F9C8DBF}" type="slidenum">
              <a:rPr kumimoji="1" lang="ja-JP" altLang="en-US" smtClean="0"/>
              <a:t>‹#›</a:t>
            </a:fld>
            <a:endParaRPr kumimoji="1" lang="ja-JP" altLang="en-US"/>
          </a:p>
        </p:txBody>
      </p:sp>
    </p:spTree>
    <p:extLst>
      <p:ext uri="{BB962C8B-B14F-4D97-AF65-F5344CB8AC3E}">
        <p14:creationId xmlns:p14="http://schemas.microsoft.com/office/powerpoint/2010/main" val="40922847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5241B7A0-52E8-4430-8456-822264C553D9}" type="datetime1">
              <a:rPr kumimoji="1" lang="ja-JP" altLang="en-US" smtClean="0"/>
              <a:t>2024/9/26</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AAA3BEF7-E547-44D8-8C04-C8172F9C8DBF}" type="slidenum">
              <a:rPr kumimoji="1" lang="ja-JP" altLang="en-US" smtClean="0"/>
              <a:t>‹#›</a:t>
            </a:fld>
            <a:endParaRPr kumimoji="1" lang="ja-JP" altLang="en-US"/>
          </a:p>
        </p:txBody>
      </p:sp>
    </p:spTree>
    <p:extLst>
      <p:ext uri="{BB962C8B-B14F-4D97-AF65-F5344CB8AC3E}">
        <p14:creationId xmlns:p14="http://schemas.microsoft.com/office/powerpoint/2010/main" val="25444584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F65B4D5-F88B-4BC9-86D4-C35579085E52}" type="datetime1">
              <a:rPr kumimoji="1" lang="ja-JP" altLang="en-US" smtClean="0"/>
              <a:t>2024/9/26</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AAA3BEF7-E547-44D8-8C04-C8172F9C8DBF}" type="slidenum">
              <a:rPr kumimoji="1" lang="ja-JP" altLang="en-US" smtClean="0"/>
              <a:t>‹#›</a:t>
            </a:fld>
            <a:endParaRPr kumimoji="1" lang="ja-JP" altLang="en-US"/>
          </a:p>
        </p:txBody>
      </p:sp>
    </p:spTree>
    <p:extLst>
      <p:ext uri="{BB962C8B-B14F-4D97-AF65-F5344CB8AC3E}">
        <p14:creationId xmlns:p14="http://schemas.microsoft.com/office/powerpoint/2010/main" val="11029154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9DA9050E-6E3E-46BF-83C8-D30016D319DF}" type="datetime1">
              <a:rPr kumimoji="1" lang="ja-JP" altLang="en-US" smtClean="0"/>
              <a:t>2024/9/26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AAA3BEF7-E547-44D8-8C04-C8172F9C8DBF}" type="slidenum">
              <a:rPr kumimoji="1" lang="ja-JP" altLang="en-US" smtClean="0"/>
              <a:t>‹#›</a:t>
            </a:fld>
            <a:endParaRPr kumimoji="1" lang="ja-JP" altLang="en-US"/>
          </a:p>
        </p:txBody>
      </p:sp>
    </p:spTree>
    <p:extLst>
      <p:ext uri="{BB962C8B-B14F-4D97-AF65-F5344CB8AC3E}">
        <p14:creationId xmlns:p14="http://schemas.microsoft.com/office/powerpoint/2010/main" val="5264458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図を追加</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C2FF2E4E-7C71-4E05-A9AB-315644FCF7FB}" type="datetime1">
              <a:rPr kumimoji="1" lang="ja-JP" altLang="en-US" smtClean="0"/>
              <a:t>2024/9/26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AAA3BEF7-E547-44D8-8C04-C8172F9C8DBF}" type="slidenum">
              <a:rPr kumimoji="1" lang="ja-JP" altLang="en-US" smtClean="0"/>
              <a:t>‹#›</a:t>
            </a:fld>
            <a:endParaRPr kumimoji="1" lang="ja-JP" altLang="en-US"/>
          </a:p>
        </p:txBody>
      </p:sp>
    </p:spTree>
    <p:extLst>
      <p:ext uri="{BB962C8B-B14F-4D97-AF65-F5344CB8AC3E}">
        <p14:creationId xmlns:p14="http://schemas.microsoft.com/office/powerpoint/2010/main" val="31321379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A180B8D-8438-47D0-9D30-829AE73B845C}" type="datetime1">
              <a:rPr kumimoji="1" lang="ja-JP" altLang="en-US" smtClean="0"/>
              <a:t>2024/9/26</a:t>
            </a:fld>
            <a:endParaRPr kumimoji="1" lang="ja-JP" altLang="en-US"/>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A3BEF7-E547-44D8-8C04-C8172F9C8DBF}" type="slidenum">
              <a:rPr kumimoji="1" lang="ja-JP" altLang="en-US" smtClean="0"/>
              <a:t>‹#›</a:t>
            </a:fld>
            <a:endParaRPr kumimoji="1" lang="ja-JP" altLang="en-US"/>
          </a:p>
        </p:txBody>
      </p:sp>
    </p:spTree>
    <p:extLst>
      <p:ext uri="{BB962C8B-B14F-4D97-AF65-F5344CB8AC3E}">
        <p14:creationId xmlns:p14="http://schemas.microsoft.com/office/powerpoint/2010/main" val="391711522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a:xfrm>
            <a:off x="7677150" y="6492875"/>
            <a:ext cx="2228850" cy="365125"/>
          </a:xfrm>
        </p:spPr>
        <p:txBody>
          <a:bodyPr/>
          <a:lstStyle/>
          <a:p>
            <a:r>
              <a:rPr kumimoji="1" lang="ja-JP" altLang="en-US" sz="1800" dirty="0" smtClean="0">
                <a:solidFill>
                  <a:schemeClr val="tx1"/>
                </a:solidFill>
              </a:rPr>
              <a:t>１</a:t>
            </a:r>
            <a:endParaRPr kumimoji="1" lang="ja-JP" altLang="en-US" sz="1800" dirty="0">
              <a:solidFill>
                <a:schemeClr val="tx1"/>
              </a:solidFill>
            </a:endParaRPr>
          </a:p>
        </p:txBody>
      </p:sp>
      <p:sp>
        <p:nvSpPr>
          <p:cNvPr id="5" name="テキスト ボックス 4"/>
          <p:cNvSpPr txBox="1"/>
          <p:nvPr/>
        </p:nvSpPr>
        <p:spPr>
          <a:xfrm>
            <a:off x="282935" y="1294819"/>
            <a:ext cx="9531928" cy="707886"/>
          </a:xfrm>
          <a:prstGeom prst="rect">
            <a:avLst/>
          </a:prstGeom>
          <a:noFill/>
        </p:spPr>
        <p:txBody>
          <a:bodyPr wrap="square" rtlCol="0">
            <a:spAutoFit/>
          </a:bodyPr>
          <a:lstStyle/>
          <a:p>
            <a:r>
              <a:rPr kumimoji="1" lang="ja-JP" altLang="en-US" sz="4000" dirty="0" smtClean="0">
                <a:latin typeface="HGP創英角ｺﾞｼｯｸUB" panose="020B0900000000000000" pitchFamily="50" charset="-128"/>
                <a:ea typeface="HGP創英角ｺﾞｼｯｸUB" panose="020B0900000000000000" pitchFamily="50" charset="-128"/>
              </a:rPr>
              <a:t>第２回懇話会でいただいたご意見について</a:t>
            </a:r>
            <a:endParaRPr kumimoji="1" lang="ja-JP" altLang="en-US" sz="4000" dirty="0">
              <a:latin typeface="HGP創英角ｺﾞｼｯｸUB" panose="020B0900000000000000" pitchFamily="50" charset="-128"/>
              <a:ea typeface="HGP創英角ｺﾞｼｯｸUB" panose="020B0900000000000000" pitchFamily="50" charset="-128"/>
            </a:endParaRPr>
          </a:p>
        </p:txBody>
      </p:sp>
      <p:sp>
        <p:nvSpPr>
          <p:cNvPr id="6" name="テキスト ボックス 5"/>
          <p:cNvSpPr txBox="1"/>
          <p:nvPr/>
        </p:nvSpPr>
        <p:spPr>
          <a:xfrm>
            <a:off x="554830" y="2060099"/>
            <a:ext cx="8629218" cy="3416320"/>
          </a:xfrm>
          <a:prstGeom prst="rect">
            <a:avLst/>
          </a:prstGeom>
          <a:noFill/>
        </p:spPr>
        <p:txBody>
          <a:bodyPr wrap="square" rtlCol="0">
            <a:spAutoFit/>
          </a:bodyPr>
          <a:lstStyle/>
          <a:p>
            <a:r>
              <a:rPr kumimoji="1" lang="ja-JP" altLang="en-US" sz="2400" dirty="0" smtClean="0">
                <a:latin typeface="UD デジタル 教科書体 N-B" panose="02020700000000000000" pitchFamily="17" charset="-128"/>
                <a:ea typeface="UD デジタル 教科書体 N-B" panose="02020700000000000000" pitchFamily="17" charset="-128"/>
              </a:rPr>
              <a:t> ８月の第２回懇話会では，多くの貴重なご意見をいただきありがとうございました。</a:t>
            </a:r>
            <a:endParaRPr kumimoji="1" lang="en-US" altLang="ja-JP" sz="2400" dirty="0" smtClean="0">
              <a:latin typeface="UD デジタル 教科書体 N-B" panose="02020700000000000000" pitchFamily="17" charset="-128"/>
              <a:ea typeface="UD デジタル 教科書体 N-B" panose="02020700000000000000" pitchFamily="17" charset="-128"/>
            </a:endParaRPr>
          </a:p>
          <a:p>
            <a:r>
              <a:rPr lang="ja-JP" altLang="en-US" sz="2400" dirty="0" smtClean="0">
                <a:latin typeface="UD デジタル 教科書体 N-B" panose="02020700000000000000" pitchFamily="17" charset="-128"/>
                <a:ea typeface="UD デジタル 教科書体 N-B" panose="02020700000000000000" pitchFamily="17" charset="-128"/>
              </a:rPr>
              <a:t> いただいたご意見につきまして，下の５分類にまとめました。</a:t>
            </a:r>
            <a:endParaRPr lang="en-US" altLang="ja-JP" sz="2400" dirty="0" smtClean="0">
              <a:latin typeface="UD デジタル 教科書体 N-B" panose="02020700000000000000" pitchFamily="17" charset="-128"/>
              <a:ea typeface="UD デジタル 教科書体 N-B" panose="02020700000000000000" pitchFamily="17" charset="-128"/>
            </a:endParaRPr>
          </a:p>
          <a:p>
            <a:endParaRPr lang="en-US" altLang="ja-JP" sz="2400" dirty="0">
              <a:latin typeface="UD デジタル 教科書体 N-B" panose="02020700000000000000" pitchFamily="17" charset="-128"/>
              <a:ea typeface="UD デジタル 教科書体 N-B" panose="02020700000000000000" pitchFamily="17" charset="-128"/>
            </a:endParaRPr>
          </a:p>
          <a:p>
            <a:endParaRPr lang="en-US" altLang="ja-JP" sz="2400" dirty="0" smtClean="0">
              <a:latin typeface="UD デジタル 教科書体 N-B" panose="02020700000000000000" pitchFamily="17" charset="-128"/>
              <a:ea typeface="UD デジタル 教科書体 N-B" panose="02020700000000000000" pitchFamily="17" charset="-128"/>
            </a:endParaRPr>
          </a:p>
          <a:p>
            <a:endParaRPr lang="en-US" altLang="ja-JP" sz="2400" dirty="0">
              <a:latin typeface="UD デジタル 教科書体 N-B" panose="02020700000000000000" pitchFamily="17" charset="-128"/>
              <a:ea typeface="UD デジタル 教科書体 N-B" panose="02020700000000000000" pitchFamily="17" charset="-128"/>
            </a:endParaRPr>
          </a:p>
          <a:p>
            <a:endParaRPr lang="en-US" altLang="ja-JP" sz="2400" dirty="0" smtClean="0">
              <a:latin typeface="UD デジタル 教科書体 N-B" panose="02020700000000000000" pitchFamily="17" charset="-128"/>
              <a:ea typeface="UD デジタル 教科書体 N-B" panose="02020700000000000000" pitchFamily="17" charset="-128"/>
            </a:endParaRPr>
          </a:p>
          <a:p>
            <a:endParaRPr lang="en-US" altLang="ja-JP" sz="2400" dirty="0">
              <a:latin typeface="UD デジタル 教科書体 N-B" panose="02020700000000000000" pitchFamily="17" charset="-128"/>
              <a:ea typeface="UD デジタル 教科書体 N-B" panose="02020700000000000000" pitchFamily="17" charset="-128"/>
            </a:endParaRPr>
          </a:p>
          <a:p>
            <a:endParaRPr lang="en-US" altLang="ja-JP" sz="2400" dirty="0" smtClean="0">
              <a:latin typeface="UD デジタル 教科書体 N-B" panose="02020700000000000000" pitchFamily="17" charset="-128"/>
              <a:ea typeface="UD デジタル 教科書体 N-B" panose="02020700000000000000" pitchFamily="17" charset="-128"/>
            </a:endParaRPr>
          </a:p>
        </p:txBody>
      </p:sp>
      <p:sp>
        <p:nvSpPr>
          <p:cNvPr id="7" name="正方形/長方形 6"/>
          <p:cNvSpPr/>
          <p:nvPr/>
        </p:nvSpPr>
        <p:spPr>
          <a:xfrm>
            <a:off x="2010426" y="3817819"/>
            <a:ext cx="1031516" cy="2554545"/>
          </a:xfrm>
          <a:prstGeom prst="rect">
            <a:avLst/>
          </a:prstGeom>
        </p:spPr>
        <p:txBody>
          <a:bodyPr wrap="square">
            <a:spAutoFit/>
          </a:bodyPr>
          <a:lstStyle/>
          <a:p>
            <a:r>
              <a:rPr lang="ja-JP" altLang="en-US" sz="3200" dirty="0" smtClean="0">
                <a:solidFill>
                  <a:srgbClr val="C00000"/>
                </a:solidFill>
                <a:latin typeface="HGP創英角ｺﾞｼｯｸUB" panose="020B0900000000000000" pitchFamily="50" charset="-128"/>
                <a:ea typeface="HGP創英角ｺﾞｼｯｸUB" panose="020B0900000000000000" pitchFamily="50" charset="-128"/>
              </a:rPr>
              <a:t>①</a:t>
            </a:r>
            <a:endParaRPr lang="en-US" altLang="ja-JP" sz="3200" dirty="0">
              <a:solidFill>
                <a:srgbClr val="C00000"/>
              </a:solidFill>
              <a:latin typeface="HGP創英角ｺﾞｼｯｸUB" panose="020B0900000000000000" pitchFamily="50" charset="-128"/>
              <a:ea typeface="HGP創英角ｺﾞｼｯｸUB" panose="020B0900000000000000" pitchFamily="50" charset="-128"/>
            </a:endParaRPr>
          </a:p>
          <a:p>
            <a:r>
              <a:rPr lang="ja-JP" altLang="en-US" sz="3200" dirty="0" smtClean="0">
                <a:solidFill>
                  <a:srgbClr val="C00000"/>
                </a:solidFill>
                <a:latin typeface="HGP創英角ｺﾞｼｯｸUB" panose="020B0900000000000000" pitchFamily="50" charset="-128"/>
                <a:ea typeface="HGP創英角ｺﾞｼｯｸUB" panose="020B0900000000000000" pitchFamily="50" charset="-128"/>
              </a:rPr>
              <a:t>②</a:t>
            </a:r>
            <a:endParaRPr lang="en-US" altLang="ja-JP" sz="3200" dirty="0">
              <a:solidFill>
                <a:srgbClr val="C00000"/>
              </a:solidFill>
              <a:latin typeface="HGP創英角ｺﾞｼｯｸUB" panose="020B0900000000000000" pitchFamily="50" charset="-128"/>
              <a:ea typeface="HGP創英角ｺﾞｼｯｸUB" panose="020B0900000000000000" pitchFamily="50" charset="-128"/>
            </a:endParaRPr>
          </a:p>
          <a:p>
            <a:r>
              <a:rPr lang="ja-JP" altLang="en-US" sz="3200" dirty="0" smtClean="0">
                <a:solidFill>
                  <a:srgbClr val="C00000"/>
                </a:solidFill>
                <a:latin typeface="HGP創英角ｺﾞｼｯｸUB" panose="020B0900000000000000" pitchFamily="50" charset="-128"/>
                <a:ea typeface="HGP創英角ｺﾞｼｯｸUB" panose="020B0900000000000000" pitchFamily="50" charset="-128"/>
              </a:rPr>
              <a:t>③</a:t>
            </a:r>
            <a:endParaRPr lang="en-US" altLang="ja-JP" sz="3200" dirty="0">
              <a:solidFill>
                <a:srgbClr val="C00000"/>
              </a:solidFill>
              <a:latin typeface="HGP創英角ｺﾞｼｯｸUB" panose="020B0900000000000000" pitchFamily="50" charset="-128"/>
              <a:ea typeface="HGP創英角ｺﾞｼｯｸUB" panose="020B0900000000000000" pitchFamily="50" charset="-128"/>
            </a:endParaRPr>
          </a:p>
          <a:p>
            <a:r>
              <a:rPr lang="ja-JP" altLang="en-US" sz="3200" dirty="0" smtClean="0">
                <a:solidFill>
                  <a:srgbClr val="C00000"/>
                </a:solidFill>
                <a:latin typeface="HGP創英角ｺﾞｼｯｸUB" panose="020B0900000000000000" pitchFamily="50" charset="-128"/>
                <a:ea typeface="HGP創英角ｺﾞｼｯｸUB" panose="020B0900000000000000" pitchFamily="50" charset="-128"/>
              </a:rPr>
              <a:t>④</a:t>
            </a:r>
            <a:endParaRPr lang="en-US" altLang="ja-JP" sz="3200" dirty="0" smtClean="0">
              <a:solidFill>
                <a:srgbClr val="C00000"/>
              </a:solidFill>
              <a:latin typeface="HGP創英角ｺﾞｼｯｸUB" panose="020B0900000000000000" pitchFamily="50" charset="-128"/>
              <a:ea typeface="HGP創英角ｺﾞｼｯｸUB" panose="020B0900000000000000" pitchFamily="50" charset="-128"/>
            </a:endParaRPr>
          </a:p>
          <a:p>
            <a:r>
              <a:rPr lang="ja-JP" altLang="en-US" sz="3200" dirty="0">
                <a:solidFill>
                  <a:srgbClr val="C00000"/>
                </a:solidFill>
                <a:latin typeface="HGP創英角ｺﾞｼｯｸUB" panose="020B0900000000000000" pitchFamily="50" charset="-128"/>
                <a:ea typeface="HGP創英角ｺﾞｼｯｸUB" panose="020B0900000000000000" pitchFamily="50" charset="-128"/>
              </a:rPr>
              <a:t>⑤</a:t>
            </a:r>
            <a:endParaRPr lang="en-US" altLang="ja-JP" sz="3200" dirty="0">
              <a:solidFill>
                <a:srgbClr val="C00000"/>
              </a:solidFill>
              <a:latin typeface="HGP創英角ｺﾞｼｯｸUB" panose="020B0900000000000000" pitchFamily="50" charset="-128"/>
              <a:ea typeface="HGP創英角ｺﾞｼｯｸUB" panose="020B0900000000000000" pitchFamily="50" charset="-128"/>
            </a:endParaRPr>
          </a:p>
        </p:txBody>
      </p:sp>
      <p:sp>
        <p:nvSpPr>
          <p:cNvPr id="8" name="正方形/長方形 7"/>
          <p:cNvSpPr/>
          <p:nvPr/>
        </p:nvSpPr>
        <p:spPr>
          <a:xfrm>
            <a:off x="2572837" y="3845002"/>
            <a:ext cx="5054526" cy="2554545"/>
          </a:xfrm>
          <a:prstGeom prst="rect">
            <a:avLst/>
          </a:prstGeom>
          <a:ln>
            <a:noFill/>
          </a:ln>
        </p:spPr>
        <p:txBody>
          <a:bodyPr wrap="square">
            <a:spAutoFit/>
          </a:bodyPr>
          <a:lstStyle/>
          <a:p>
            <a:pPr algn="dist"/>
            <a:r>
              <a:rPr lang="ja-JP" altLang="en-US" sz="3200" dirty="0">
                <a:solidFill>
                  <a:srgbClr val="C00000"/>
                </a:solidFill>
                <a:latin typeface="HGP創英角ｺﾞｼｯｸUB" panose="020B0900000000000000" pitchFamily="50" charset="-128"/>
                <a:ea typeface="HGP創英角ｺﾞｼｯｸUB" panose="020B0900000000000000" pitchFamily="50" charset="-128"/>
              </a:rPr>
              <a:t>懇話会</a:t>
            </a:r>
            <a:r>
              <a:rPr lang="ja-JP" altLang="en-US" sz="3200" dirty="0" smtClean="0">
                <a:solidFill>
                  <a:srgbClr val="C00000"/>
                </a:solidFill>
                <a:latin typeface="HGP創英角ｺﾞｼｯｸUB" panose="020B0900000000000000" pitchFamily="50" charset="-128"/>
                <a:ea typeface="HGP創英角ｺﾞｼｯｸUB" panose="020B0900000000000000" pitchFamily="50" charset="-128"/>
              </a:rPr>
              <a:t>の進め方など</a:t>
            </a:r>
            <a:endParaRPr lang="en-US" altLang="ja-JP" sz="3200" dirty="0">
              <a:solidFill>
                <a:srgbClr val="C00000"/>
              </a:solidFill>
              <a:latin typeface="HGP創英角ｺﾞｼｯｸUB" panose="020B0900000000000000" pitchFamily="50" charset="-128"/>
              <a:ea typeface="HGP創英角ｺﾞｼｯｸUB" panose="020B0900000000000000" pitchFamily="50" charset="-128"/>
            </a:endParaRPr>
          </a:p>
          <a:p>
            <a:pPr algn="dist"/>
            <a:r>
              <a:rPr lang="ja-JP" altLang="en-US" sz="3200" dirty="0" smtClean="0">
                <a:solidFill>
                  <a:srgbClr val="C00000"/>
                </a:solidFill>
                <a:latin typeface="HGP創英角ｺﾞｼｯｸUB" panose="020B0900000000000000" pitchFamily="50" charset="-128"/>
                <a:ea typeface="HGP創英角ｺﾞｼｯｸUB" panose="020B0900000000000000" pitchFamily="50" charset="-128"/>
              </a:rPr>
              <a:t>財政の分析等について</a:t>
            </a:r>
            <a:endParaRPr lang="en-US" altLang="ja-JP" sz="3200" dirty="0">
              <a:solidFill>
                <a:srgbClr val="C00000"/>
              </a:solidFill>
              <a:latin typeface="HGP創英角ｺﾞｼｯｸUB" panose="020B0900000000000000" pitchFamily="50" charset="-128"/>
              <a:ea typeface="HGP創英角ｺﾞｼｯｸUB" panose="020B0900000000000000" pitchFamily="50" charset="-128"/>
            </a:endParaRPr>
          </a:p>
          <a:p>
            <a:pPr algn="dist"/>
            <a:r>
              <a:rPr lang="ja-JP" altLang="en-US" sz="3200" dirty="0" smtClean="0">
                <a:solidFill>
                  <a:srgbClr val="C00000"/>
                </a:solidFill>
                <a:latin typeface="HGP創英角ｺﾞｼｯｸUB" panose="020B0900000000000000" pitchFamily="50" charset="-128"/>
                <a:ea typeface="HGP創英角ｺﾞｼｯｸUB" panose="020B0900000000000000" pitchFamily="50" charset="-128"/>
              </a:rPr>
              <a:t>公共施設について</a:t>
            </a:r>
            <a:endParaRPr lang="en-US" altLang="ja-JP" sz="3200" dirty="0" smtClean="0">
              <a:solidFill>
                <a:srgbClr val="C00000"/>
              </a:solidFill>
              <a:latin typeface="HGP創英角ｺﾞｼｯｸUB" panose="020B0900000000000000" pitchFamily="50" charset="-128"/>
              <a:ea typeface="HGP創英角ｺﾞｼｯｸUB" panose="020B0900000000000000" pitchFamily="50" charset="-128"/>
            </a:endParaRPr>
          </a:p>
          <a:p>
            <a:pPr algn="dist"/>
            <a:r>
              <a:rPr lang="ja-JP" altLang="en-US" sz="3200" dirty="0">
                <a:solidFill>
                  <a:srgbClr val="C00000"/>
                </a:solidFill>
                <a:latin typeface="HGP創英角ｺﾞｼｯｸUB" panose="020B0900000000000000" pitchFamily="50" charset="-128"/>
                <a:ea typeface="HGP創英角ｺﾞｼｯｸUB" panose="020B0900000000000000" pitchFamily="50" charset="-128"/>
              </a:rPr>
              <a:t>歳入に</a:t>
            </a:r>
            <a:r>
              <a:rPr lang="ja-JP" altLang="en-US" sz="3200" dirty="0" smtClean="0">
                <a:solidFill>
                  <a:srgbClr val="C00000"/>
                </a:solidFill>
                <a:latin typeface="HGP創英角ｺﾞｼｯｸUB" panose="020B0900000000000000" pitchFamily="50" charset="-128"/>
                <a:ea typeface="HGP創英角ｺﾞｼｯｸUB" panose="020B0900000000000000" pitchFamily="50" charset="-128"/>
              </a:rPr>
              <a:t>関するご意見</a:t>
            </a:r>
            <a:endParaRPr lang="en-US" altLang="ja-JP" sz="3200" dirty="0" smtClean="0">
              <a:solidFill>
                <a:srgbClr val="C00000"/>
              </a:solidFill>
              <a:latin typeface="HGP創英角ｺﾞｼｯｸUB" panose="020B0900000000000000" pitchFamily="50" charset="-128"/>
              <a:ea typeface="HGP創英角ｺﾞｼｯｸUB" panose="020B0900000000000000" pitchFamily="50" charset="-128"/>
            </a:endParaRPr>
          </a:p>
          <a:p>
            <a:pPr algn="dist"/>
            <a:r>
              <a:rPr lang="ja-JP" altLang="en-US" sz="3200" dirty="0" smtClean="0">
                <a:solidFill>
                  <a:srgbClr val="C00000"/>
                </a:solidFill>
                <a:latin typeface="HGP創英角ｺﾞｼｯｸUB" panose="020B0900000000000000" pitchFamily="50" charset="-128"/>
                <a:ea typeface="HGP創英角ｺﾞｼｯｸUB" panose="020B0900000000000000" pitchFamily="50" charset="-128"/>
              </a:rPr>
              <a:t>市政へのご意見など</a:t>
            </a:r>
            <a:endParaRPr lang="en-US" altLang="ja-JP" sz="3200" dirty="0">
              <a:solidFill>
                <a:srgbClr val="C00000"/>
              </a:solidFill>
              <a:latin typeface="HGP創英角ｺﾞｼｯｸUB" panose="020B0900000000000000" pitchFamily="50" charset="-128"/>
              <a:ea typeface="HGP創英角ｺﾞｼｯｸUB" panose="020B0900000000000000" pitchFamily="50" charset="-128"/>
            </a:endParaRPr>
          </a:p>
        </p:txBody>
      </p:sp>
      <p:sp>
        <p:nvSpPr>
          <p:cNvPr id="9" name="正方形/長方形 8"/>
          <p:cNvSpPr/>
          <p:nvPr/>
        </p:nvSpPr>
        <p:spPr>
          <a:xfrm>
            <a:off x="1889197" y="3713019"/>
            <a:ext cx="5960485" cy="2779856"/>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3200">
              <a:solidFill>
                <a:srgbClr val="C00000"/>
              </a:solidFill>
            </a:endParaRPr>
          </a:p>
        </p:txBody>
      </p:sp>
      <p:sp>
        <p:nvSpPr>
          <p:cNvPr id="10" name="テキスト ボックス 9"/>
          <p:cNvSpPr txBox="1"/>
          <p:nvPr/>
        </p:nvSpPr>
        <p:spPr>
          <a:xfrm>
            <a:off x="8445686" y="87311"/>
            <a:ext cx="1368000" cy="369332"/>
          </a:xfrm>
          <a:prstGeom prst="rect">
            <a:avLst/>
          </a:prstGeom>
          <a:solidFill>
            <a:schemeClr val="tx1"/>
          </a:solidFill>
        </p:spPr>
        <p:txBody>
          <a:bodyPr wrap="square" rtlCol="0" anchor="ctr" anchorCtr="0">
            <a:spAutoFit/>
          </a:bodyPr>
          <a:lstStyle/>
          <a:p>
            <a:pPr algn="ctr"/>
            <a:r>
              <a:rPr lang="en-US" altLang="ja-JP" sz="1800" b="1" dirty="0">
                <a:solidFill>
                  <a:schemeClr val="bg1"/>
                </a:solidFill>
                <a:latin typeface="ＭＳ 明朝" panose="02020609040205080304" pitchFamily="17" charset="-128"/>
                <a:ea typeface="ＭＳ 明朝" panose="02020609040205080304" pitchFamily="17" charset="-128"/>
              </a:rPr>
              <a:t>【</a:t>
            </a:r>
            <a:r>
              <a:rPr lang="ja-JP" altLang="en-US" sz="1800" b="1" dirty="0" smtClean="0">
                <a:solidFill>
                  <a:schemeClr val="bg1"/>
                </a:solidFill>
                <a:latin typeface="ＭＳ 明朝" panose="02020609040205080304" pitchFamily="17" charset="-128"/>
                <a:ea typeface="ＭＳ 明朝" panose="02020609040205080304" pitchFamily="17" charset="-128"/>
              </a:rPr>
              <a:t>資料１</a:t>
            </a:r>
            <a:r>
              <a:rPr lang="en-US" altLang="ja-JP" sz="1800" b="1" dirty="0" smtClean="0">
                <a:solidFill>
                  <a:schemeClr val="bg1"/>
                </a:solidFill>
                <a:latin typeface="ＭＳ 明朝" panose="02020609040205080304" pitchFamily="17" charset="-128"/>
                <a:ea typeface="ＭＳ 明朝" panose="02020609040205080304" pitchFamily="17" charset="-128"/>
              </a:rPr>
              <a:t>】</a:t>
            </a:r>
            <a:endParaRPr lang="ja-JP" altLang="en-US" sz="1800" b="1" dirty="0">
              <a:solidFill>
                <a:schemeClr val="bg1"/>
              </a:solidFill>
              <a:latin typeface="ＭＳ 明朝" panose="02020609040205080304" pitchFamily="17" charset="-128"/>
              <a:ea typeface="ＭＳ 明朝" panose="02020609040205080304" pitchFamily="17" charset="-128"/>
            </a:endParaRPr>
          </a:p>
        </p:txBody>
      </p:sp>
    </p:spTree>
    <p:extLst>
      <p:ext uri="{BB962C8B-B14F-4D97-AF65-F5344CB8AC3E}">
        <p14:creationId xmlns:p14="http://schemas.microsoft.com/office/powerpoint/2010/main" val="15533550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0" y="38839"/>
            <a:ext cx="9905999" cy="523220"/>
          </a:xfrm>
          <a:prstGeom prst="rect">
            <a:avLst/>
          </a:prstGeom>
          <a:solidFill>
            <a:schemeClr val="accent5"/>
          </a:solidFill>
        </p:spPr>
        <p:txBody>
          <a:bodyPr wrap="square" rtlCol="0">
            <a:spAutoFit/>
          </a:bodyPr>
          <a:lstStyle/>
          <a:p>
            <a:pPr algn="ctr"/>
            <a:r>
              <a:rPr lang="ja-JP" altLang="en-US" sz="2800" dirty="0">
                <a:solidFill>
                  <a:schemeClr val="bg1"/>
                </a:solidFill>
                <a:latin typeface="HGP創英角ｺﾞｼｯｸUB" panose="020B0900000000000000" pitchFamily="50" charset="-128"/>
                <a:ea typeface="HGP創英角ｺﾞｼｯｸUB" panose="020B0900000000000000" pitchFamily="50" charset="-128"/>
              </a:rPr>
              <a:t>　</a:t>
            </a:r>
            <a:r>
              <a:rPr lang="ja-JP" altLang="en-US" sz="2800" dirty="0" smtClean="0">
                <a:solidFill>
                  <a:schemeClr val="bg1"/>
                </a:solidFill>
                <a:latin typeface="HGP創英角ｺﾞｼｯｸUB" panose="020B0900000000000000" pitchFamily="50" charset="-128"/>
                <a:ea typeface="HGP創英角ｺﾞｼｯｸUB" panose="020B0900000000000000" pitchFamily="50" charset="-128"/>
              </a:rPr>
              <a:t>１　懇話会の進め方など</a:t>
            </a:r>
            <a:endParaRPr lang="ja-JP" altLang="en-US" sz="2800" dirty="0">
              <a:solidFill>
                <a:schemeClr val="bg1"/>
              </a:solidFill>
              <a:latin typeface="HGP創英角ｺﾞｼｯｸUB" panose="020B0900000000000000" pitchFamily="50" charset="-128"/>
              <a:ea typeface="HGP創英角ｺﾞｼｯｸUB" panose="020B0900000000000000" pitchFamily="50" charset="-128"/>
            </a:endParaRPr>
          </a:p>
        </p:txBody>
      </p:sp>
      <p:sp>
        <p:nvSpPr>
          <p:cNvPr id="5" name="スライド番号プレースホルダー 3"/>
          <p:cNvSpPr>
            <a:spLocks noGrp="1"/>
          </p:cNvSpPr>
          <p:nvPr>
            <p:ph type="sldNum" sz="quarter" idx="12"/>
          </p:nvPr>
        </p:nvSpPr>
        <p:spPr>
          <a:xfrm>
            <a:off x="7695080" y="6492875"/>
            <a:ext cx="2228850" cy="365125"/>
          </a:xfrm>
        </p:spPr>
        <p:txBody>
          <a:bodyPr/>
          <a:lstStyle/>
          <a:p>
            <a:r>
              <a:rPr kumimoji="1" lang="ja-JP" altLang="en-US" sz="1800" dirty="0" smtClean="0">
                <a:solidFill>
                  <a:schemeClr val="tx1"/>
                </a:solidFill>
              </a:rPr>
              <a:t>２</a:t>
            </a:r>
            <a:endParaRPr kumimoji="1" lang="ja-JP" altLang="en-US" sz="1600" dirty="0">
              <a:solidFill>
                <a:schemeClr val="tx1"/>
              </a:solidFill>
            </a:endParaRPr>
          </a:p>
        </p:txBody>
      </p:sp>
      <p:graphicFrame>
        <p:nvGraphicFramePr>
          <p:cNvPr id="8" name="表 7"/>
          <p:cNvGraphicFramePr>
            <a:graphicFrameLocks noGrp="1"/>
          </p:cNvGraphicFramePr>
          <p:nvPr>
            <p:extLst>
              <p:ext uri="{D42A27DB-BD31-4B8C-83A1-F6EECF244321}">
                <p14:modId xmlns:p14="http://schemas.microsoft.com/office/powerpoint/2010/main" val="4138793016"/>
              </p:ext>
            </p:extLst>
          </p:nvPr>
        </p:nvGraphicFramePr>
        <p:xfrm>
          <a:off x="157696" y="663846"/>
          <a:ext cx="9413674" cy="6103188"/>
        </p:xfrm>
        <a:graphic>
          <a:graphicData uri="http://schemas.openxmlformats.org/drawingml/2006/table">
            <a:tbl>
              <a:tblPr firstRow="1" bandRow="1">
                <a:tableStyleId>{5C22544A-7EE6-4342-B048-85BDC9FD1C3A}</a:tableStyleId>
              </a:tblPr>
              <a:tblGrid>
                <a:gridCol w="6556868"/>
                <a:gridCol w="2856806"/>
              </a:tblGrid>
              <a:tr h="304342">
                <a:tc>
                  <a:txBody>
                    <a:bodyPr/>
                    <a:lstStyle/>
                    <a:p>
                      <a:pPr algn="ctr"/>
                      <a:r>
                        <a:rPr kumimoji="1" lang="ja-JP" altLang="en-US" dirty="0" smtClean="0">
                          <a:solidFill>
                            <a:schemeClr val="tx1"/>
                          </a:solidFill>
                        </a:rPr>
                        <a:t>いただいたご意見</a:t>
                      </a:r>
                      <a:endParaRPr kumimoji="1" lang="ja-JP" alt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kumimoji="1" lang="ja-JP" altLang="en-US" dirty="0" smtClean="0">
                          <a:solidFill>
                            <a:schemeClr val="tx1"/>
                          </a:solidFill>
                        </a:rPr>
                        <a:t>高知市の考え方など</a:t>
                      </a:r>
                      <a:endParaRPr kumimoji="1" lang="ja-JP" alt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r>
              <a:tr h="730720">
                <a:tc>
                  <a:txBody>
                    <a:bodyPr/>
                    <a:lstStyle/>
                    <a:p>
                      <a:pPr algn="just" fontAlgn="ctr"/>
                      <a:r>
                        <a:rPr lang="ja-JP" altLang="en-US" sz="13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　高知市</a:t>
                      </a:r>
                      <a:r>
                        <a:rPr lang="ja-JP" altLang="en-US" sz="1300" b="0" i="0" u="none" strike="noStrike" dirty="0">
                          <a:solidFill>
                            <a:srgbClr val="000000"/>
                          </a:solidFill>
                          <a:effectLst/>
                          <a:latin typeface="ＭＳ Ｐゴシック" panose="020B0600070205080204" pitchFamily="50" charset="-128"/>
                          <a:ea typeface="ＭＳ Ｐゴシック" panose="020B0600070205080204" pitchFamily="50" charset="-128"/>
                        </a:rPr>
                        <a:t>としてどんな目標を掲げて，どんな取組をしているか，その結果がどうだったのかについて説明を聞いて，課題点や修正点を考えていくことが必要。総合計画の資料に基づいて詳細についての説明を次回以降にお願いしたい。</a:t>
                      </a:r>
                    </a:p>
                  </a:txBody>
                  <a:tcPr marL="108000" marR="108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a:txBody>
                    <a:bodyPr/>
                    <a:lstStyle/>
                    <a:p>
                      <a:pPr algn="just" fontAlgn="ctr"/>
                      <a:r>
                        <a:rPr lang="ja-JP" altLang="en-US" sz="1300" b="0" i="0" u="none" strike="noStrike" dirty="0" smtClean="0">
                          <a:solidFill>
                            <a:srgbClr val="000000"/>
                          </a:solidFill>
                          <a:effectLst/>
                          <a:latin typeface="ＭＳ Ｐゴシック" panose="020B0600070205080204" pitchFamily="50" charset="-128"/>
                          <a:ea typeface="+mn-ea"/>
                        </a:rPr>
                        <a:t>　この後，ご説明させていただきますので，ご議論いただきたいと考えています。</a:t>
                      </a:r>
                      <a:endParaRPr lang="ja-JP" altLang="en-US" sz="13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08000" marR="10800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699555">
                <a:tc>
                  <a:txBody>
                    <a:bodyPr/>
                    <a:lstStyle/>
                    <a:p>
                      <a:pPr algn="l" fontAlgn="ctr"/>
                      <a:r>
                        <a:rPr lang="ja-JP" altLang="en-US" sz="13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　労働</a:t>
                      </a:r>
                      <a:r>
                        <a:rPr lang="ja-JP" altLang="en-US" sz="1300" b="0" i="0" u="none" strike="noStrike" dirty="0">
                          <a:solidFill>
                            <a:srgbClr val="000000"/>
                          </a:solidFill>
                          <a:effectLst/>
                          <a:latin typeface="ＭＳ Ｐゴシック" panose="020B0600070205080204" pitchFamily="50" charset="-128"/>
                          <a:ea typeface="ＭＳ Ｐゴシック" panose="020B0600070205080204" pitchFamily="50" charset="-128"/>
                        </a:rPr>
                        <a:t>人口を増やす取組や</a:t>
                      </a:r>
                      <a:r>
                        <a:rPr lang="ja-JP" altLang="en-US" sz="13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，こども</a:t>
                      </a:r>
                      <a:r>
                        <a:rPr lang="ja-JP" altLang="en-US" sz="1300" b="0" i="0" u="none" strike="noStrike" dirty="0">
                          <a:solidFill>
                            <a:srgbClr val="000000"/>
                          </a:solidFill>
                          <a:effectLst/>
                          <a:latin typeface="ＭＳ Ｐゴシック" panose="020B0600070205080204" pitchFamily="50" charset="-128"/>
                          <a:ea typeface="ＭＳ Ｐゴシック" panose="020B0600070205080204" pitchFamily="50" charset="-128"/>
                        </a:rPr>
                        <a:t>医療費の無償化施策によって子育て世帯等を増やす取組など，高知市がどこに重点を置いているかを念頭にしないと，歳入確保や歳出削減について個別に考えていくのは難しいのではないか。</a:t>
                      </a:r>
                    </a:p>
                  </a:txBody>
                  <a:tcPr marL="108000" marR="108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l" fontAlgn="ctr"/>
                      <a:endParaRPr lang="ja-JP" altLang="en-US" sz="12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48514">
                <a:tc>
                  <a:txBody>
                    <a:bodyPr/>
                    <a:lstStyle/>
                    <a:p>
                      <a:pPr algn="l" fontAlgn="ctr"/>
                      <a:r>
                        <a:rPr lang="ja-JP" altLang="en-US" sz="13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　技術的</a:t>
                      </a:r>
                      <a:r>
                        <a:rPr lang="ja-JP" altLang="en-US" sz="1300" b="0" i="0" u="none" strike="noStrike" dirty="0">
                          <a:solidFill>
                            <a:srgbClr val="000000"/>
                          </a:solidFill>
                          <a:effectLst/>
                          <a:latin typeface="ＭＳ Ｐゴシック" panose="020B0600070205080204" pitchFamily="50" charset="-128"/>
                          <a:ea typeface="ＭＳ Ｐゴシック" panose="020B0600070205080204" pitchFamily="50" charset="-128"/>
                        </a:rPr>
                        <a:t>な意見というまとめ方をしているが</a:t>
                      </a:r>
                      <a:r>
                        <a:rPr lang="ja-JP" altLang="en-US" sz="13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a:t>
                      </a:r>
                      <a:r>
                        <a:rPr lang="ja-JP" altLang="en-US" sz="1300" b="0" i="0" u="none" strike="noStrike" dirty="0">
                          <a:solidFill>
                            <a:srgbClr val="000000"/>
                          </a:solidFill>
                          <a:effectLst/>
                          <a:latin typeface="ＭＳ Ｐゴシック" panose="020B0600070205080204" pitchFamily="50" charset="-128"/>
                          <a:ea typeface="ＭＳ Ｐゴシック" panose="020B0600070205080204" pitchFamily="50" charset="-128"/>
                        </a:rPr>
                        <a:t>技術的」という表現はふさわしくない。</a:t>
                      </a:r>
                    </a:p>
                  </a:txBody>
                  <a:tcPr marL="108000" marR="108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9">
                  <a:txBody>
                    <a:bodyPr/>
                    <a:lstStyle/>
                    <a:p>
                      <a:pPr algn="l" fontAlgn="ctr"/>
                      <a:r>
                        <a:rPr lang="ja-JP" altLang="en-US" sz="1300" b="0" i="0" u="none" strike="noStrike" dirty="0" smtClean="0">
                          <a:solidFill>
                            <a:srgbClr val="000000"/>
                          </a:solidFill>
                          <a:effectLst/>
                          <a:latin typeface="ＭＳ Ｐゴシック" panose="020B0600070205080204" pitchFamily="50" charset="-128"/>
                          <a:ea typeface="+mn-ea"/>
                        </a:rPr>
                        <a:t>　いただいたご意見を踏まえ，懇話会の運営や資料の作成などを行ってまいります。</a:t>
                      </a:r>
                      <a:endParaRPr lang="ja-JP" altLang="en-US" sz="13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08000" marR="10800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573861">
                <a:tc>
                  <a:txBody>
                    <a:bodyPr/>
                    <a:lstStyle/>
                    <a:p>
                      <a:pPr algn="l" fontAlgn="ctr"/>
                      <a:r>
                        <a:rPr lang="ja-JP" altLang="en-US" sz="13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　「</a:t>
                      </a:r>
                      <a:r>
                        <a:rPr lang="ja-JP" altLang="en-US" sz="1300" b="0" i="0" u="none" strike="noStrike" dirty="0">
                          <a:solidFill>
                            <a:srgbClr val="000000"/>
                          </a:solidFill>
                          <a:effectLst/>
                          <a:latin typeface="ＭＳ Ｐゴシック" panose="020B0600070205080204" pitchFamily="50" charset="-128"/>
                          <a:ea typeface="ＭＳ Ｐゴシック" panose="020B0600070205080204" pitchFamily="50" charset="-128"/>
                        </a:rPr>
                        <a:t>技術的なご意見」というところについて，「協議に向けた視点について」や，「協議の進め方について」といったタイトルの方が適切だったのかもしれないと改めて思った。</a:t>
                      </a:r>
                    </a:p>
                  </a:txBody>
                  <a:tcPr marL="108000" marR="108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l" fontAlgn="ctr"/>
                      <a:endParaRPr lang="ja-JP" altLang="en-US" sz="12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124">
                <a:tc>
                  <a:txBody>
                    <a:bodyPr/>
                    <a:lstStyle/>
                    <a:p>
                      <a:pPr algn="l" fontAlgn="ctr"/>
                      <a:r>
                        <a:rPr lang="ja-JP" altLang="en-US" sz="13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　前回</a:t>
                      </a:r>
                      <a:r>
                        <a:rPr lang="ja-JP" altLang="en-US" sz="1300" b="0" i="0" u="none" strike="noStrike" dirty="0">
                          <a:solidFill>
                            <a:srgbClr val="000000"/>
                          </a:solidFill>
                          <a:effectLst/>
                          <a:latin typeface="ＭＳ Ｐゴシック" panose="020B0600070205080204" pitchFamily="50" charset="-128"/>
                          <a:ea typeface="ＭＳ Ｐゴシック" panose="020B0600070205080204" pitchFamily="50" charset="-128"/>
                        </a:rPr>
                        <a:t>の議論について分かりやすいまとめ方にしてくれている。</a:t>
                      </a:r>
                    </a:p>
                  </a:txBody>
                  <a:tcPr marL="108000" marR="108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l" fontAlgn="ctr"/>
                      <a:endParaRPr lang="ja-JP" altLang="en-US" sz="12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124">
                <a:tc>
                  <a:txBody>
                    <a:bodyPr/>
                    <a:lstStyle/>
                    <a:p>
                      <a:pPr algn="l" fontAlgn="ctr"/>
                      <a:r>
                        <a:rPr lang="ja-JP" altLang="en-US" sz="13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　資料</a:t>
                      </a:r>
                      <a:r>
                        <a:rPr lang="ja-JP" altLang="en-US" sz="1300" b="0" i="0" u="none" strike="noStrike" dirty="0">
                          <a:solidFill>
                            <a:srgbClr val="000000"/>
                          </a:solidFill>
                          <a:effectLst/>
                          <a:latin typeface="ＭＳ Ｐゴシック" panose="020B0600070205080204" pitchFamily="50" charset="-128"/>
                          <a:ea typeface="ＭＳ Ｐゴシック" panose="020B0600070205080204" pitchFamily="50" charset="-128"/>
                        </a:rPr>
                        <a:t>のまとめ方は良いと思う。</a:t>
                      </a:r>
                    </a:p>
                  </a:txBody>
                  <a:tcPr marL="108000" marR="108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l" fontAlgn="ctr"/>
                      <a:endParaRPr lang="ja-JP" altLang="en-US" sz="12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124">
                <a:tc>
                  <a:txBody>
                    <a:bodyPr/>
                    <a:lstStyle/>
                    <a:p>
                      <a:pPr algn="l" fontAlgn="ctr"/>
                      <a:r>
                        <a:rPr lang="ja-JP" altLang="en-US" sz="13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　資料</a:t>
                      </a:r>
                      <a:r>
                        <a:rPr lang="ja-JP" altLang="en-US" sz="1300" b="0" i="0" u="none" strike="noStrike" dirty="0">
                          <a:solidFill>
                            <a:srgbClr val="000000"/>
                          </a:solidFill>
                          <a:effectLst/>
                          <a:latin typeface="ＭＳ Ｐゴシック" panose="020B0600070205080204" pitchFamily="50" charset="-128"/>
                          <a:ea typeface="ＭＳ Ｐゴシック" panose="020B0600070205080204" pitchFamily="50" charset="-128"/>
                        </a:rPr>
                        <a:t>は論点が分かりやすくまとまっている。</a:t>
                      </a:r>
                    </a:p>
                  </a:txBody>
                  <a:tcPr marL="108000" marR="108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l" fontAlgn="ctr"/>
                      <a:endParaRPr lang="ja-JP" altLang="en-US" sz="12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48513">
                <a:tc>
                  <a:txBody>
                    <a:bodyPr/>
                    <a:lstStyle/>
                    <a:p>
                      <a:pPr algn="just" fontAlgn="ctr"/>
                      <a:r>
                        <a:rPr lang="ja-JP" altLang="en-US" sz="13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　懇話会</a:t>
                      </a:r>
                      <a:r>
                        <a:rPr lang="ja-JP" altLang="en-US" sz="1300" b="0" i="0" u="none" strike="noStrike" dirty="0">
                          <a:solidFill>
                            <a:srgbClr val="000000"/>
                          </a:solidFill>
                          <a:effectLst/>
                          <a:latin typeface="ＭＳ Ｐゴシック" panose="020B0600070205080204" pitchFamily="50" charset="-128"/>
                          <a:ea typeface="ＭＳ Ｐゴシック" panose="020B0600070205080204" pitchFamily="50" charset="-128"/>
                        </a:rPr>
                        <a:t>では，何が最も大事なのかという理念や目的に</a:t>
                      </a:r>
                      <a:r>
                        <a:rPr lang="ja-JP" altLang="en-US" sz="13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ついてディスカッション</a:t>
                      </a:r>
                      <a:r>
                        <a:rPr lang="ja-JP" altLang="en-US" sz="1300" b="0" i="0" u="none" strike="noStrike" dirty="0">
                          <a:solidFill>
                            <a:srgbClr val="000000"/>
                          </a:solidFill>
                          <a:effectLst/>
                          <a:latin typeface="ＭＳ Ｐゴシック" panose="020B0600070205080204" pitchFamily="50" charset="-128"/>
                          <a:ea typeface="ＭＳ Ｐゴシック" panose="020B0600070205080204" pitchFamily="50" charset="-128"/>
                        </a:rPr>
                        <a:t>すべき。</a:t>
                      </a:r>
                    </a:p>
                  </a:txBody>
                  <a:tcPr marL="108000" marR="108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just" fontAlgn="ctr"/>
                      <a:endParaRPr lang="ja-JP" altLang="en-US" sz="12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38720">
                <a:tc>
                  <a:txBody>
                    <a:bodyPr/>
                    <a:lstStyle/>
                    <a:p>
                      <a:pPr algn="l" fontAlgn="ctr"/>
                      <a:r>
                        <a:rPr lang="ja-JP" altLang="en-US" sz="13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　当会議</a:t>
                      </a:r>
                      <a:r>
                        <a:rPr lang="ja-JP" altLang="en-US" sz="1300" b="0" i="0" u="none" strike="noStrike" dirty="0">
                          <a:solidFill>
                            <a:srgbClr val="000000"/>
                          </a:solidFill>
                          <a:effectLst/>
                          <a:latin typeface="ＭＳ Ｐゴシック" panose="020B0600070205080204" pitchFamily="50" charset="-128"/>
                          <a:ea typeface="ＭＳ Ｐゴシック" panose="020B0600070205080204" pitchFamily="50" charset="-128"/>
                        </a:rPr>
                        <a:t>での説明について，資料をホームページに掲載するだけでは市民全体には伝わりきれない部分が</a:t>
                      </a:r>
                      <a:r>
                        <a:rPr lang="ja-JP" altLang="en-US" sz="13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ある。</a:t>
                      </a:r>
                      <a:endParaRPr lang="ja-JP" altLang="en-US" sz="13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08000" marR="108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l" fontAlgn="ctr"/>
                      <a:endParaRPr lang="ja-JP" altLang="en-US" sz="12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620803">
                <a:tc>
                  <a:txBody>
                    <a:bodyPr/>
                    <a:lstStyle/>
                    <a:p>
                      <a:pPr algn="l" fontAlgn="ctr"/>
                      <a:r>
                        <a:rPr lang="ja-JP" altLang="en-US" sz="13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　類似</a:t>
                      </a:r>
                      <a:r>
                        <a:rPr lang="ja-JP" altLang="en-US" sz="1300" b="0" i="0" u="none" strike="noStrike" dirty="0">
                          <a:solidFill>
                            <a:srgbClr val="000000"/>
                          </a:solidFill>
                          <a:effectLst/>
                          <a:latin typeface="ＭＳ Ｐゴシック" panose="020B0600070205080204" pitchFamily="50" charset="-128"/>
                          <a:ea typeface="ＭＳ Ｐゴシック" panose="020B0600070205080204" pitchFamily="50" charset="-128"/>
                        </a:rPr>
                        <a:t>団体比較について，例えば県庁</a:t>
                      </a:r>
                      <a:r>
                        <a:rPr lang="ja-JP" altLang="en-US" sz="13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所在地や</a:t>
                      </a:r>
                      <a:r>
                        <a:rPr lang="ja-JP" altLang="en-US" sz="1300" b="0" i="0" u="none" strike="noStrike" dirty="0">
                          <a:solidFill>
                            <a:srgbClr val="000000"/>
                          </a:solidFill>
                          <a:effectLst/>
                          <a:latin typeface="ＭＳ Ｐゴシック" panose="020B0600070205080204" pitchFamily="50" charset="-128"/>
                          <a:ea typeface="ＭＳ Ｐゴシック" panose="020B0600070205080204" pitchFamily="50" charset="-128"/>
                        </a:rPr>
                        <a:t>大都市圏等の個別の事情について，補足があるとわかりやすいのではない</a:t>
                      </a:r>
                      <a:r>
                        <a:rPr lang="ja-JP" altLang="en-US" sz="13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か。</a:t>
                      </a:r>
                      <a:endParaRPr lang="ja-JP" altLang="en-US" sz="13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08000" marR="108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l" fontAlgn="ctr"/>
                      <a:endParaRPr lang="ja-JP" altLang="en-US" sz="12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666370">
                <a:tc>
                  <a:txBody>
                    <a:bodyPr/>
                    <a:lstStyle/>
                    <a:p>
                      <a:pPr algn="just" fontAlgn="ctr"/>
                      <a:r>
                        <a:rPr lang="ja-JP" altLang="en-US" sz="13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　防災</a:t>
                      </a:r>
                      <a:r>
                        <a:rPr lang="ja-JP" altLang="en-US" sz="1300" b="0" i="0" u="none" strike="noStrike" dirty="0">
                          <a:solidFill>
                            <a:srgbClr val="000000"/>
                          </a:solidFill>
                          <a:effectLst/>
                          <a:latin typeface="ＭＳ Ｐゴシック" panose="020B0600070205080204" pitchFamily="50" charset="-128"/>
                          <a:ea typeface="ＭＳ Ｐゴシック" panose="020B0600070205080204" pitchFamily="50" charset="-128"/>
                        </a:rPr>
                        <a:t>対策を行わない場合に復興のための予算がこれ</a:t>
                      </a:r>
                      <a:r>
                        <a:rPr lang="ja-JP" altLang="en-US" sz="13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ぐらいかかる</a:t>
                      </a:r>
                      <a:r>
                        <a:rPr lang="ja-JP" altLang="en-US" sz="1300" b="0" i="0" u="none" strike="noStrike" dirty="0">
                          <a:solidFill>
                            <a:srgbClr val="000000"/>
                          </a:solidFill>
                          <a:effectLst/>
                          <a:latin typeface="ＭＳ Ｐゴシック" panose="020B0600070205080204" pitchFamily="50" charset="-128"/>
                          <a:ea typeface="ＭＳ Ｐゴシック" panose="020B0600070205080204" pitchFamily="50" charset="-128"/>
                        </a:rPr>
                        <a:t>ということと比較すれば，現在の防災対策の予算が決して過大なものではないという説明が十分</a:t>
                      </a:r>
                      <a:r>
                        <a:rPr lang="ja-JP" altLang="en-US" sz="13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つく。</a:t>
                      </a:r>
                      <a:endParaRPr lang="ja-JP" altLang="en-US" sz="13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08000" marR="108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just" fontAlgn="ctr"/>
                      <a:endParaRPr lang="ja-JP" altLang="en-US" sz="12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13342757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0" y="38839"/>
            <a:ext cx="9905999" cy="523220"/>
          </a:xfrm>
          <a:prstGeom prst="rect">
            <a:avLst/>
          </a:prstGeom>
          <a:solidFill>
            <a:schemeClr val="accent5"/>
          </a:solidFill>
        </p:spPr>
        <p:txBody>
          <a:bodyPr wrap="square" rtlCol="0">
            <a:spAutoFit/>
          </a:bodyPr>
          <a:lstStyle/>
          <a:p>
            <a:pPr algn="ctr"/>
            <a:r>
              <a:rPr lang="ja-JP" altLang="en-US" sz="2800" dirty="0">
                <a:solidFill>
                  <a:schemeClr val="bg1"/>
                </a:solidFill>
                <a:latin typeface="HGP創英角ｺﾞｼｯｸUB" panose="020B0900000000000000" pitchFamily="50" charset="-128"/>
                <a:ea typeface="HGP創英角ｺﾞｼｯｸUB" panose="020B0900000000000000" pitchFamily="50" charset="-128"/>
              </a:rPr>
              <a:t>　</a:t>
            </a:r>
            <a:r>
              <a:rPr lang="ja-JP" altLang="en-US" sz="2800" dirty="0" smtClean="0">
                <a:solidFill>
                  <a:schemeClr val="bg1"/>
                </a:solidFill>
                <a:latin typeface="HGP創英角ｺﾞｼｯｸUB" panose="020B0900000000000000" pitchFamily="50" charset="-128"/>
                <a:ea typeface="HGP創英角ｺﾞｼｯｸUB" panose="020B0900000000000000" pitchFamily="50" charset="-128"/>
              </a:rPr>
              <a:t>２　財政の分析等について</a:t>
            </a:r>
            <a:endParaRPr lang="ja-JP" altLang="en-US" sz="2800" dirty="0">
              <a:solidFill>
                <a:schemeClr val="bg1"/>
              </a:solidFill>
              <a:latin typeface="HGP創英角ｺﾞｼｯｸUB" panose="020B0900000000000000" pitchFamily="50" charset="-128"/>
              <a:ea typeface="HGP創英角ｺﾞｼｯｸUB" panose="020B0900000000000000" pitchFamily="50" charset="-128"/>
            </a:endParaRPr>
          </a:p>
        </p:txBody>
      </p:sp>
      <p:sp>
        <p:nvSpPr>
          <p:cNvPr id="8" name="スライド番号プレースホルダー 3"/>
          <p:cNvSpPr txBox="1">
            <a:spLocks/>
          </p:cNvSpPr>
          <p:nvPr/>
        </p:nvSpPr>
        <p:spPr>
          <a:xfrm>
            <a:off x="7677150" y="6472799"/>
            <a:ext cx="222885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1800" dirty="0" smtClean="0">
                <a:solidFill>
                  <a:schemeClr val="tx1"/>
                </a:solidFill>
              </a:rPr>
              <a:t>３</a:t>
            </a:r>
            <a:endParaRPr lang="ja-JP" altLang="en-US" sz="1600" dirty="0">
              <a:solidFill>
                <a:schemeClr val="tx1"/>
              </a:solidFill>
            </a:endParaRPr>
          </a:p>
        </p:txBody>
      </p:sp>
      <p:graphicFrame>
        <p:nvGraphicFramePr>
          <p:cNvPr id="9" name="表 8"/>
          <p:cNvGraphicFramePr>
            <a:graphicFrameLocks noGrp="1"/>
          </p:cNvGraphicFramePr>
          <p:nvPr>
            <p:extLst>
              <p:ext uri="{D42A27DB-BD31-4B8C-83A1-F6EECF244321}">
                <p14:modId xmlns:p14="http://schemas.microsoft.com/office/powerpoint/2010/main" val="3145605520"/>
              </p:ext>
            </p:extLst>
          </p:nvPr>
        </p:nvGraphicFramePr>
        <p:xfrm>
          <a:off x="110556" y="618561"/>
          <a:ext cx="9500049" cy="6006356"/>
        </p:xfrm>
        <a:graphic>
          <a:graphicData uri="http://schemas.openxmlformats.org/drawingml/2006/table">
            <a:tbl>
              <a:tblPr firstRow="1" bandRow="1">
                <a:tableStyleId>{5C22544A-7EE6-4342-B048-85BDC9FD1C3A}</a:tableStyleId>
              </a:tblPr>
              <a:tblGrid>
                <a:gridCol w="6473628"/>
                <a:gridCol w="3026421"/>
              </a:tblGrid>
              <a:tr h="391470">
                <a:tc>
                  <a:txBody>
                    <a:bodyPr/>
                    <a:lstStyle/>
                    <a:p>
                      <a:pPr algn="ctr"/>
                      <a:r>
                        <a:rPr kumimoji="1" lang="ja-JP" altLang="en-US" dirty="0" smtClean="0">
                          <a:solidFill>
                            <a:schemeClr val="tx1"/>
                          </a:solidFill>
                        </a:rPr>
                        <a:t>いただいたご意見</a:t>
                      </a:r>
                      <a:endParaRPr kumimoji="1" lang="ja-JP" alt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kumimoji="1" lang="ja-JP" altLang="en-US" dirty="0" smtClean="0">
                          <a:solidFill>
                            <a:schemeClr val="tx1"/>
                          </a:solidFill>
                        </a:rPr>
                        <a:t>高知市の考え方など</a:t>
                      </a:r>
                      <a:endParaRPr kumimoji="1" lang="ja-JP" alt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r>
              <a:tr h="760692">
                <a:tc>
                  <a:txBody>
                    <a:bodyPr/>
                    <a:lstStyle/>
                    <a:p>
                      <a:pPr algn="just" fontAlgn="ctr"/>
                      <a:r>
                        <a:rPr lang="ja-JP" altLang="en-US" sz="13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　新型</a:t>
                      </a:r>
                      <a:r>
                        <a:rPr lang="ja-JP" altLang="en-US" sz="1300" b="0" i="0" u="none" strike="noStrike" dirty="0">
                          <a:solidFill>
                            <a:srgbClr val="000000"/>
                          </a:solidFill>
                          <a:effectLst/>
                          <a:latin typeface="ＭＳ Ｐゴシック" panose="020B0600070205080204" pitchFamily="50" charset="-128"/>
                          <a:ea typeface="ＭＳ Ｐゴシック" panose="020B0600070205080204" pitchFamily="50" charset="-128"/>
                        </a:rPr>
                        <a:t>コロナウイルスという特殊な要因で一定程度財政面が改善している側面があり，構造的な問題とは違うのではないかと想像する。そういった点を分析したほうがよいのではないか。</a:t>
                      </a:r>
                    </a:p>
                  </a:txBody>
                  <a:tcPr marL="108000" marR="10800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4">
                  <a:txBody>
                    <a:bodyPr/>
                    <a:lstStyle/>
                    <a:p>
                      <a:pPr algn="just" fontAlgn="ctr"/>
                      <a:r>
                        <a:rPr lang="ja-JP" altLang="en-US" sz="1300" b="0" i="0" u="none" strike="noStrike" dirty="0" smtClean="0">
                          <a:solidFill>
                            <a:srgbClr val="000000"/>
                          </a:solidFill>
                          <a:effectLst/>
                          <a:latin typeface="ＭＳ Ｐゴシック" panose="020B0600070205080204" pitchFamily="50" charset="-128"/>
                          <a:ea typeface="+mn-ea"/>
                        </a:rPr>
                        <a:t>　類似団体の令和５年度決算公表（総務省）後，資料を作成しお示しいたします。</a:t>
                      </a:r>
                      <a:endParaRPr lang="ja-JP" altLang="en-US" sz="13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08000" marR="10800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662226">
                <a:tc>
                  <a:txBody>
                    <a:bodyPr/>
                    <a:lstStyle/>
                    <a:p>
                      <a:pPr algn="just" fontAlgn="ctr"/>
                      <a:r>
                        <a:rPr lang="ja-JP" altLang="en-US" sz="13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　令和</a:t>
                      </a:r>
                      <a:r>
                        <a:rPr lang="ja-JP" altLang="en-US" sz="1300" b="0" i="0" u="none" strike="noStrike" dirty="0">
                          <a:solidFill>
                            <a:srgbClr val="000000"/>
                          </a:solidFill>
                          <a:effectLst/>
                          <a:latin typeface="ＭＳ Ｐゴシック" panose="020B0600070205080204" pitchFamily="50" charset="-128"/>
                          <a:ea typeface="ＭＳ Ｐゴシック" panose="020B0600070205080204" pitchFamily="50" charset="-128"/>
                        </a:rPr>
                        <a:t>２年度から令和４年度までは新型コロナウイルスの影響で，イレギュラーな決算となっているため，それを除いて示していただくほうがよい。</a:t>
                      </a:r>
                    </a:p>
                  </a:txBody>
                  <a:tcPr marL="108000" marR="10800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l" fontAlgn="ctr"/>
                      <a:endParaRPr lang="ja-JP" altLang="en-US" sz="12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639328">
                <a:tc>
                  <a:txBody>
                    <a:bodyPr/>
                    <a:lstStyle/>
                    <a:p>
                      <a:pPr algn="just" fontAlgn="ctr"/>
                      <a:r>
                        <a:rPr lang="ja-JP" altLang="en-US" sz="13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　これから</a:t>
                      </a:r>
                      <a:r>
                        <a:rPr lang="ja-JP" altLang="en-US" sz="1300" b="0" i="0" u="none" strike="noStrike" dirty="0">
                          <a:solidFill>
                            <a:srgbClr val="000000"/>
                          </a:solidFill>
                          <a:effectLst/>
                          <a:latin typeface="ＭＳ Ｐゴシック" panose="020B0600070205080204" pitchFamily="50" charset="-128"/>
                          <a:ea typeface="ＭＳ Ｐゴシック" panose="020B0600070205080204" pitchFamily="50" charset="-128"/>
                        </a:rPr>
                        <a:t>の財政を考えるという意味では，新型コロナウイルスの影響がない令和５年度決算を見ながら意見を述べさせていただきたい</a:t>
                      </a:r>
                    </a:p>
                  </a:txBody>
                  <a:tcPr marL="108000" marR="10800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just" fontAlgn="ctr"/>
                      <a:endParaRPr lang="ja-JP" altLang="en-US" sz="14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728249">
                <a:tc>
                  <a:txBody>
                    <a:bodyPr/>
                    <a:lstStyle/>
                    <a:p>
                      <a:pPr algn="just" fontAlgn="ctr"/>
                      <a:r>
                        <a:rPr lang="ja-JP" altLang="en-US" sz="13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　税収</a:t>
                      </a:r>
                      <a:r>
                        <a:rPr lang="ja-JP" altLang="en-US" sz="1300" b="0" i="0" u="none" strike="noStrike" dirty="0">
                          <a:solidFill>
                            <a:srgbClr val="000000"/>
                          </a:solidFill>
                          <a:effectLst/>
                          <a:latin typeface="ＭＳ Ｐゴシック" panose="020B0600070205080204" pitchFamily="50" charset="-128"/>
                          <a:ea typeface="ＭＳ Ｐゴシック" panose="020B0600070205080204" pitchFamily="50" charset="-128"/>
                        </a:rPr>
                        <a:t>が少ないとの説明があったが，中核市の偏差がどの程度散らばっているのかが気になる。大企業を抱えている市が大きく突き抜けていて，その他は似た状態ということであれば順位はあまり意味がなくなるので，次回以降で偏差の位置付けが知りたい。</a:t>
                      </a:r>
                    </a:p>
                  </a:txBody>
                  <a:tcPr marL="108000" marR="10800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just" fontAlgn="ctr"/>
                      <a:endParaRPr lang="ja-JP" altLang="en-US" sz="14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640903">
                <a:tc>
                  <a:txBody>
                    <a:bodyPr/>
                    <a:lstStyle/>
                    <a:p>
                      <a:pPr algn="just" fontAlgn="ctr"/>
                      <a:r>
                        <a:rPr lang="ja-JP" altLang="en-US" sz="13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　起債</a:t>
                      </a:r>
                      <a:r>
                        <a:rPr lang="ja-JP" altLang="en-US" sz="1300" b="0" i="0" u="none" strike="noStrike" dirty="0">
                          <a:solidFill>
                            <a:srgbClr val="000000"/>
                          </a:solidFill>
                          <a:effectLst/>
                          <a:latin typeface="ＭＳ Ｐゴシック" panose="020B0600070205080204" pitchFamily="50" charset="-128"/>
                          <a:ea typeface="ＭＳ Ｐゴシック" panose="020B0600070205080204" pitchFamily="50" charset="-128"/>
                        </a:rPr>
                        <a:t>残高とそれに対する交付税措置率について，次回以降に示していただくと分かりやすい。</a:t>
                      </a:r>
                    </a:p>
                  </a:txBody>
                  <a:tcPr marL="108000" marR="10800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3">
                  <a:txBody>
                    <a:bodyPr/>
                    <a:lstStyle/>
                    <a:p>
                      <a:pPr algn="just" fontAlgn="ctr"/>
                      <a:r>
                        <a:rPr lang="ja-JP" altLang="en-US" sz="1300" b="0" i="0" u="none" strike="noStrike" dirty="0" smtClean="0">
                          <a:solidFill>
                            <a:srgbClr val="000000"/>
                          </a:solidFill>
                          <a:effectLst/>
                          <a:latin typeface="ＭＳ Ｐゴシック" panose="020B0600070205080204" pitchFamily="50" charset="-128"/>
                          <a:ea typeface="+mn-ea"/>
                        </a:rPr>
                        <a:t>　起債残高と交付税算入についての資料を作成しましたので，この後，ご議論いただきたいと考えています。</a:t>
                      </a:r>
                      <a:endParaRPr lang="ja-JP" altLang="en-US" sz="13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08000" marR="10800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728249">
                <a:tc>
                  <a:txBody>
                    <a:bodyPr/>
                    <a:lstStyle/>
                    <a:p>
                      <a:pPr algn="just" fontAlgn="ctr"/>
                      <a:r>
                        <a:rPr lang="ja-JP" altLang="en-US" sz="13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　交付税</a:t>
                      </a:r>
                      <a:r>
                        <a:rPr lang="ja-JP" altLang="en-US" sz="1300" b="0" i="0" u="none" strike="noStrike" dirty="0">
                          <a:solidFill>
                            <a:srgbClr val="000000"/>
                          </a:solidFill>
                          <a:effectLst/>
                          <a:latin typeface="ＭＳ Ｐゴシック" panose="020B0600070205080204" pitchFamily="50" charset="-128"/>
                          <a:ea typeface="ＭＳ Ｐゴシック" panose="020B0600070205080204" pitchFamily="50" charset="-128"/>
                        </a:rPr>
                        <a:t>措置がない起債を財源としている事業が増えると負担が大きくなってくる。財政当局でしっかりコントロールして，交付税措置率の高いものをしっかり使っていくことが，今後の財政状況の好転につながっていくのではないか。</a:t>
                      </a:r>
                    </a:p>
                  </a:txBody>
                  <a:tcPr marL="108000" marR="10800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just" fontAlgn="ctr"/>
                      <a:endParaRPr lang="ja-JP" altLang="en-US" sz="14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596859">
                <a:tc>
                  <a:txBody>
                    <a:bodyPr/>
                    <a:lstStyle/>
                    <a:p>
                      <a:pPr algn="l" fontAlgn="ctr"/>
                      <a:r>
                        <a:rPr lang="ja-JP" altLang="en-US" sz="13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　例えば</a:t>
                      </a:r>
                      <a:r>
                        <a:rPr lang="ja-JP" altLang="en-US" sz="1300" b="0" i="0" u="none" strike="noStrike" dirty="0">
                          <a:solidFill>
                            <a:srgbClr val="000000"/>
                          </a:solidFill>
                          <a:effectLst/>
                          <a:latin typeface="ＭＳ Ｐゴシック" panose="020B0600070205080204" pitchFamily="50" charset="-128"/>
                          <a:ea typeface="ＭＳ Ｐゴシック" panose="020B0600070205080204" pitchFamily="50" charset="-128"/>
                        </a:rPr>
                        <a:t>保育所の運営費について，交付税でどれぐらい算定されているかの資料があると，歳出のうち金額が大きいものについての評価がもっとしっかりできるのではないか。</a:t>
                      </a:r>
                    </a:p>
                  </a:txBody>
                  <a:tcPr marL="108000" marR="10800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just" fontAlgn="ctr"/>
                      <a:endParaRPr lang="ja-JP" altLang="en-US" sz="14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858380">
                <a:tc>
                  <a:txBody>
                    <a:bodyPr/>
                    <a:lstStyle/>
                    <a:p>
                      <a:pPr algn="l" fontAlgn="ctr"/>
                      <a:r>
                        <a:rPr lang="ja-JP" altLang="en-US" sz="13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　収支</a:t>
                      </a:r>
                      <a:r>
                        <a:rPr lang="ja-JP" altLang="en-US" sz="1300" b="0" i="0" u="none" strike="noStrike" dirty="0">
                          <a:solidFill>
                            <a:srgbClr val="000000"/>
                          </a:solidFill>
                          <a:effectLst/>
                          <a:latin typeface="ＭＳ Ｐゴシック" panose="020B0600070205080204" pitchFamily="50" charset="-128"/>
                          <a:ea typeface="ＭＳ Ｐゴシック" panose="020B0600070205080204" pitchFamily="50" charset="-128"/>
                        </a:rPr>
                        <a:t>推計については，令和５年度に策定した財政健全化プラン時の推計からもかなり変わっている。このように，財政収支見通しは毎年度の時点更新を行っていかないと，財政健全化を市民とともに進めるということにはならない。</a:t>
                      </a:r>
                    </a:p>
                  </a:txBody>
                  <a:tcPr marL="108000" marR="10800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fontAlgn="ctr"/>
                      <a:r>
                        <a:rPr lang="ja-JP" altLang="en-US" sz="1300" b="0" i="0" u="none" strike="noStrike" dirty="0" smtClean="0">
                          <a:solidFill>
                            <a:srgbClr val="000000"/>
                          </a:solidFill>
                          <a:effectLst/>
                          <a:latin typeface="ＭＳ Ｐゴシック" panose="020B0600070205080204" pitchFamily="50" charset="-128"/>
                          <a:ea typeface="+mn-ea"/>
                        </a:rPr>
                        <a:t>　毎年度の当初予算編成時に，予算編成や決算確定を反映した収支推計を議会や市民の皆様にお示ししており，今後も継続してお示ししていきます。</a:t>
                      </a:r>
                      <a:endParaRPr lang="ja-JP" altLang="en-US" sz="13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08000" marR="10800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9641182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0" y="38839"/>
            <a:ext cx="9905999" cy="523220"/>
          </a:xfrm>
          <a:prstGeom prst="rect">
            <a:avLst/>
          </a:prstGeom>
          <a:solidFill>
            <a:schemeClr val="accent5"/>
          </a:solidFill>
        </p:spPr>
        <p:txBody>
          <a:bodyPr wrap="square" rtlCol="0">
            <a:spAutoFit/>
          </a:bodyPr>
          <a:lstStyle/>
          <a:p>
            <a:pPr algn="ctr"/>
            <a:r>
              <a:rPr lang="ja-JP" altLang="en-US" sz="2800" dirty="0">
                <a:solidFill>
                  <a:schemeClr val="bg1"/>
                </a:solidFill>
                <a:latin typeface="HGP創英角ｺﾞｼｯｸUB" panose="020B0900000000000000" pitchFamily="50" charset="-128"/>
                <a:ea typeface="HGP創英角ｺﾞｼｯｸUB" panose="020B0900000000000000" pitchFamily="50" charset="-128"/>
              </a:rPr>
              <a:t>　３　</a:t>
            </a:r>
            <a:r>
              <a:rPr lang="ja-JP" altLang="en-US" sz="2800" dirty="0" smtClean="0">
                <a:solidFill>
                  <a:schemeClr val="bg1"/>
                </a:solidFill>
                <a:latin typeface="HGP創英角ｺﾞｼｯｸUB" panose="020B0900000000000000" pitchFamily="50" charset="-128"/>
                <a:ea typeface="HGP創英角ｺﾞｼｯｸUB" panose="020B0900000000000000" pitchFamily="50" charset="-128"/>
              </a:rPr>
              <a:t>公共施設について</a:t>
            </a:r>
            <a:endParaRPr lang="ja-JP" altLang="en-US" sz="2800" dirty="0">
              <a:solidFill>
                <a:schemeClr val="bg1"/>
              </a:solidFill>
              <a:latin typeface="HGP創英角ｺﾞｼｯｸUB" panose="020B0900000000000000" pitchFamily="50" charset="-128"/>
              <a:ea typeface="HGP創英角ｺﾞｼｯｸUB" panose="020B0900000000000000" pitchFamily="50" charset="-128"/>
            </a:endParaRPr>
          </a:p>
        </p:txBody>
      </p:sp>
      <p:graphicFrame>
        <p:nvGraphicFramePr>
          <p:cNvPr id="2" name="表 1"/>
          <p:cNvGraphicFramePr>
            <a:graphicFrameLocks noGrp="1"/>
          </p:cNvGraphicFramePr>
          <p:nvPr>
            <p:extLst>
              <p:ext uri="{D42A27DB-BD31-4B8C-83A1-F6EECF244321}">
                <p14:modId xmlns:p14="http://schemas.microsoft.com/office/powerpoint/2010/main" val="256778073"/>
              </p:ext>
            </p:extLst>
          </p:nvPr>
        </p:nvGraphicFramePr>
        <p:xfrm>
          <a:off x="173180" y="673100"/>
          <a:ext cx="9393382" cy="5818480"/>
        </p:xfrm>
        <a:graphic>
          <a:graphicData uri="http://schemas.openxmlformats.org/drawingml/2006/table">
            <a:tbl>
              <a:tblPr firstRow="1" bandRow="1">
                <a:tableStyleId>{5C22544A-7EE6-4342-B048-85BDC9FD1C3A}</a:tableStyleId>
              </a:tblPr>
              <a:tblGrid>
                <a:gridCol w="6500752"/>
                <a:gridCol w="2892630"/>
              </a:tblGrid>
              <a:tr h="346979">
                <a:tc>
                  <a:txBody>
                    <a:bodyPr/>
                    <a:lstStyle/>
                    <a:p>
                      <a:pPr algn="ctr"/>
                      <a:r>
                        <a:rPr kumimoji="1" lang="ja-JP" altLang="en-US" dirty="0" smtClean="0">
                          <a:solidFill>
                            <a:schemeClr val="tx1"/>
                          </a:solidFill>
                        </a:rPr>
                        <a:t>いただいたご意見</a:t>
                      </a:r>
                      <a:endParaRPr kumimoji="1" lang="ja-JP" alt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kumimoji="1" lang="ja-JP" altLang="en-US" dirty="0" smtClean="0">
                          <a:solidFill>
                            <a:schemeClr val="tx1"/>
                          </a:solidFill>
                        </a:rPr>
                        <a:t>　高知市の考え方</a:t>
                      </a:r>
                      <a:endParaRPr kumimoji="1" lang="ja-JP" alt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r>
              <a:tr h="778960">
                <a:tc>
                  <a:txBody>
                    <a:bodyPr/>
                    <a:lstStyle/>
                    <a:p>
                      <a:pPr algn="just" fontAlgn="ctr"/>
                      <a:r>
                        <a:rPr lang="ja-JP" altLang="en-US" sz="13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　よさこい情報交流館やアニマルランドなど，無料</a:t>
                      </a:r>
                      <a:r>
                        <a:rPr lang="ja-JP" altLang="en-US" sz="1300" b="0" i="0" u="none" strike="noStrike" dirty="0">
                          <a:solidFill>
                            <a:srgbClr val="000000"/>
                          </a:solidFill>
                          <a:effectLst/>
                          <a:latin typeface="ＭＳ Ｐゴシック" panose="020B0600070205080204" pitchFamily="50" charset="-128"/>
                          <a:ea typeface="ＭＳ Ｐゴシック" panose="020B0600070205080204" pitchFamily="50" charset="-128"/>
                        </a:rPr>
                        <a:t>で施設を利用できるのは非常に良いと思うが，今後のことを考えると、無料ばかりではいけないのではないか。また，施設の民営化の検討も必要ではないか。</a:t>
                      </a:r>
                    </a:p>
                  </a:txBody>
                  <a:tcPr marL="108000" marR="10800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7">
                  <a:txBody>
                    <a:bodyPr/>
                    <a:lstStyle/>
                    <a:p>
                      <a:r>
                        <a:rPr kumimoji="1" lang="ja-JP" altLang="en-US" sz="1300" dirty="0" smtClean="0"/>
                        <a:t>　公共施設に関する資料を作成しましたので，この後，ご議論いただきたいと考えています。</a:t>
                      </a:r>
                      <a:endParaRPr kumimoji="1" lang="ja-JP" altLang="en-US" sz="1300" dirty="0"/>
                    </a:p>
                  </a:txBody>
                  <a:tcPr marL="108000" marR="10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778960">
                <a:tc>
                  <a:txBody>
                    <a:bodyPr/>
                    <a:lstStyle/>
                    <a:p>
                      <a:pPr algn="l" fontAlgn="ctr"/>
                      <a:r>
                        <a:rPr lang="ja-JP" altLang="en-US" sz="13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　高知市</a:t>
                      </a:r>
                      <a:r>
                        <a:rPr lang="ja-JP" altLang="en-US" sz="1300" b="0" i="0" u="none" strike="noStrike" dirty="0">
                          <a:solidFill>
                            <a:srgbClr val="000000"/>
                          </a:solidFill>
                          <a:effectLst/>
                          <a:latin typeface="ＭＳ Ｐゴシック" panose="020B0600070205080204" pitchFamily="50" charset="-128"/>
                          <a:ea typeface="ＭＳ Ｐゴシック" panose="020B0600070205080204" pitchFamily="50" charset="-128"/>
                        </a:rPr>
                        <a:t>は県庁</a:t>
                      </a:r>
                      <a:r>
                        <a:rPr lang="ja-JP" altLang="en-US" sz="13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所在地と</a:t>
                      </a:r>
                      <a:r>
                        <a:rPr lang="ja-JP" altLang="en-US" sz="1300" b="0" i="0" u="none" strike="noStrike" dirty="0">
                          <a:solidFill>
                            <a:srgbClr val="000000"/>
                          </a:solidFill>
                          <a:effectLst/>
                          <a:latin typeface="ＭＳ Ｐゴシック" panose="020B0600070205080204" pitchFamily="50" charset="-128"/>
                          <a:ea typeface="ＭＳ Ｐゴシック" panose="020B0600070205080204" pitchFamily="50" charset="-128"/>
                        </a:rPr>
                        <a:t>して様々な施設を持っているので，長期的な視点で集約化・複合化を進めていただくとともに，県も含めて，他団体と共同での施設の設置・管理ということも考えていただくのが良い。</a:t>
                      </a:r>
                    </a:p>
                  </a:txBody>
                  <a:tcPr marL="108000" marR="10800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778960">
                <a:tc>
                  <a:txBody>
                    <a:bodyPr/>
                    <a:lstStyle/>
                    <a:p>
                      <a:pPr algn="l" fontAlgn="ctr"/>
                      <a:r>
                        <a:rPr lang="ja-JP" altLang="en-US" sz="13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　公共</a:t>
                      </a:r>
                      <a:r>
                        <a:rPr lang="ja-JP" altLang="en-US" sz="1300" b="0" i="0" u="none" strike="noStrike" dirty="0">
                          <a:solidFill>
                            <a:srgbClr val="000000"/>
                          </a:solidFill>
                          <a:effectLst/>
                          <a:latin typeface="ＭＳ Ｐゴシック" panose="020B0600070205080204" pitchFamily="50" charset="-128"/>
                          <a:ea typeface="ＭＳ Ｐゴシック" panose="020B0600070205080204" pitchFamily="50" charset="-128"/>
                        </a:rPr>
                        <a:t>施設マネジメントは，典型的な総論賛成・各論反対の世界だと思うので，進めるのは難しいと思うが，時間をかけて，事業課も含めた市全体で現状共有した上で，一つずつ実施できるかどうかを議論していくことが重要。</a:t>
                      </a:r>
                    </a:p>
                  </a:txBody>
                  <a:tcPr marL="108000" marR="10800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778960">
                <a:tc>
                  <a:txBody>
                    <a:bodyPr/>
                    <a:lstStyle/>
                    <a:p>
                      <a:pPr algn="l" fontAlgn="ctr"/>
                      <a:r>
                        <a:rPr lang="ja-JP" altLang="en-US" sz="1300" b="0" i="0" u="none" strike="noStrike" dirty="0" smtClean="0">
                          <a:solidFill>
                            <a:srgbClr val="000000"/>
                          </a:solidFill>
                          <a:effectLst/>
                          <a:latin typeface="ＭＳ Ｐゴシック" panose="020B0600070205080204" pitchFamily="50" charset="-128"/>
                          <a:ea typeface="+mn-ea"/>
                        </a:rPr>
                        <a:t>　総論賛成・各論反対で難しいと思うが，少し減らさないと，他の使うべきところにお金が使えないのだろうなとは感じた。</a:t>
                      </a:r>
                      <a:endParaRPr lang="ja-JP" altLang="en-US" sz="13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08000" marR="10800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778960">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ja-JP" altLang="en-US" sz="1300" b="0" i="0" u="none" strike="noStrike" dirty="0" smtClean="0">
                          <a:solidFill>
                            <a:srgbClr val="000000"/>
                          </a:solidFill>
                          <a:effectLst/>
                          <a:latin typeface="ＭＳ Ｐゴシック" panose="020B0600070205080204" pitchFamily="50" charset="-128"/>
                          <a:ea typeface="+mn-ea"/>
                        </a:rPr>
                        <a:t>　それぞれに財政措置があり，例えば文化施設等は一般財源負担が大きいが，一方で学校施設は交付税でしっかり措置されており，それらを一緒に考えることはできない。</a:t>
                      </a:r>
                    </a:p>
                  </a:txBody>
                  <a:tcPr marL="108000" marR="10800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kumimoji="1" lang="ja-JP" altLang="en-US"/>
                    </a:p>
                  </a:txBody>
                  <a:tcPr/>
                </a:tc>
              </a:tr>
              <a:tr h="778960">
                <a:tc>
                  <a:txBody>
                    <a:bodyPr/>
                    <a:lstStyle/>
                    <a:p>
                      <a:pPr marL="0" marR="0" lvl="0" indent="0" algn="just" defTabSz="914400" rtl="0" eaLnBrk="1" fontAlgn="ctr" latinLnBrk="0" hangingPunct="1">
                        <a:lnSpc>
                          <a:spcPct val="100000"/>
                        </a:lnSpc>
                        <a:spcBef>
                          <a:spcPts val="0"/>
                        </a:spcBef>
                        <a:spcAft>
                          <a:spcPts val="0"/>
                        </a:spcAft>
                        <a:buClrTx/>
                        <a:buSzTx/>
                        <a:buFontTx/>
                        <a:buNone/>
                        <a:tabLst/>
                        <a:defRPr/>
                      </a:pPr>
                      <a:r>
                        <a:rPr lang="ja-JP" altLang="en-US" sz="1300" b="0" i="0" u="none" strike="noStrike" dirty="0" smtClean="0">
                          <a:solidFill>
                            <a:srgbClr val="000000"/>
                          </a:solidFill>
                          <a:effectLst/>
                          <a:latin typeface="ＭＳ Ｐゴシック" panose="020B0600070205080204" pitchFamily="50" charset="-128"/>
                          <a:ea typeface="+mn-ea"/>
                        </a:rPr>
                        <a:t>　公共施設マネジメントについては，財政措置を含めて評価していかないと評価を誤るのではないか。</a:t>
                      </a:r>
                    </a:p>
                  </a:txBody>
                  <a:tcPr marL="108000" marR="10800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kumimoji="1" lang="ja-JP" altLang="en-US"/>
                    </a:p>
                  </a:txBody>
                  <a:tcPr/>
                </a:tc>
              </a:tr>
              <a:tr h="778960">
                <a:tc>
                  <a:txBody>
                    <a:bodyPr/>
                    <a:lstStyle/>
                    <a:p>
                      <a:pPr algn="just" fontAlgn="ctr"/>
                      <a:r>
                        <a:rPr lang="ja-JP" altLang="en-US" sz="13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　時代</a:t>
                      </a:r>
                      <a:r>
                        <a:rPr lang="ja-JP" altLang="en-US" sz="1300" b="0" i="0" u="none" strike="noStrike" dirty="0">
                          <a:solidFill>
                            <a:srgbClr val="000000"/>
                          </a:solidFill>
                          <a:effectLst/>
                          <a:latin typeface="ＭＳ Ｐゴシック" panose="020B0600070205080204" pitchFamily="50" charset="-128"/>
                          <a:ea typeface="ＭＳ Ｐゴシック" panose="020B0600070205080204" pitchFamily="50" charset="-128"/>
                        </a:rPr>
                        <a:t>の変化に応じて，スクラップだけじゃ</a:t>
                      </a:r>
                      <a:r>
                        <a:rPr lang="ja-JP" altLang="en-US" sz="13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なく，一定</a:t>
                      </a:r>
                      <a:r>
                        <a:rPr lang="ja-JP" altLang="en-US" sz="1300" b="0" i="0" u="none" strike="noStrike" dirty="0">
                          <a:solidFill>
                            <a:srgbClr val="000000"/>
                          </a:solidFill>
                          <a:effectLst/>
                          <a:latin typeface="ＭＳ Ｐゴシック" panose="020B0600070205080204" pitchFamily="50" charset="-128"/>
                          <a:ea typeface="ＭＳ Ｐゴシック" panose="020B0600070205080204" pitchFamily="50" charset="-128"/>
                        </a:rPr>
                        <a:t>のビルドも必要だと思う。公共施設マネジメント計画では，新たな公共施設が必要となった場合の維持費等以外に，経済効果や施設をつくることで得られる収入についても言及するべき。</a:t>
                      </a:r>
                    </a:p>
                  </a:txBody>
                  <a:tcPr marL="108000" marR="10800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kumimoji="1" lang="ja-JP" altLang="en-US"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5" name="スライド番号プレースホルダー 3"/>
          <p:cNvSpPr txBox="1">
            <a:spLocks/>
          </p:cNvSpPr>
          <p:nvPr/>
        </p:nvSpPr>
        <p:spPr>
          <a:xfrm>
            <a:off x="7677150" y="6472799"/>
            <a:ext cx="222885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1800" dirty="0" smtClean="0">
                <a:solidFill>
                  <a:schemeClr val="tx1"/>
                </a:solidFill>
                <a:latin typeface="+mn-ea"/>
              </a:rPr>
              <a:t>４</a:t>
            </a:r>
            <a:endParaRPr lang="ja-JP" altLang="en-US" sz="1800" dirty="0">
              <a:solidFill>
                <a:schemeClr val="tx1"/>
              </a:solidFill>
              <a:latin typeface="+mn-ea"/>
            </a:endParaRPr>
          </a:p>
        </p:txBody>
      </p:sp>
    </p:spTree>
    <p:extLst>
      <p:ext uri="{BB962C8B-B14F-4D97-AF65-F5344CB8AC3E}">
        <p14:creationId xmlns:p14="http://schemas.microsoft.com/office/powerpoint/2010/main" val="15094429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0" y="38839"/>
            <a:ext cx="9905999" cy="523220"/>
          </a:xfrm>
          <a:prstGeom prst="rect">
            <a:avLst/>
          </a:prstGeom>
          <a:solidFill>
            <a:schemeClr val="accent5"/>
          </a:solidFill>
        </p:spPr>
        <p:txBody>
          <a:bodyPr wrap="square" rtlCol="0">
            <a:spAutoFit/>
          </a:bodyPr>
          <a:lstStyle/>
          <a:p>
            <a:pPr algn="ctr"/>
            <a:r>
              <a:rPr lang="ja-JP" altLang="en-US" sz="2800" dirty="0">
                <a:solidFill>
                  <a:schemeClr val="bg1"/>
                </a:solidFill>
                <a:latin typeface="HGP創英角ｺﾞｼｯｸUB" panose="020B0900000000000000" pitchFamily="50" charset="-128"/>
                <a:ea typeface="HGP創英角ｺﾞｼｯｸUB" panose="020B0900000000000000" pitchFamily="50" charset="-128"/>
              </a:rPr>
              <a:t>　４</a:t>
            </a:r>
            <a:r>
              <a:rPr lang="ja-JP" altLang="en-US" sz="2800" dirty="0" smtClean="0">
                <a:solidFill>
                  <a:schemeClr val="bg1"/>
                </a:solidFill>
                <a:latin typeface="HGP創英角ｺﾞｼｯｸUB" panose="020B0900000000000000" pitchFamily="50" charset="-128"/>
                <a:ea typeface="HGP創英角ｺﾞｼｯｸUB" panose="020B0900000000000000" pitchFamily="50" charset="-128"/>
              </a:rPr>
              <a:t>　歳入に関するご意見</a:t>
            </a:r>
            <a:endParaRPr lang="ja-JP" altLang="en-US" sz="2800" dirty="0">
              <a:solidFill>
                <a:schemeClr val="bg1"/>
              </a:solidFill>
              <a:latin typeface="HGP創英角ｺﾞｼｯｸUB" panose="020B0900000000000000" pitchFamily="50" charset="-128"/>
              <a:ea typeface="HGP創英角ｺﾞｼｯｸUB" panose="020B0900000000000000" pitchFamily="50" charset="-128"/>
            </a:endParaRPr>
          </a:p>
        </p:txBody>
      </p:sp>
      <p:sp>
        <p:nvSpPr>
          <p:cNvPr id="5" name="スライド番号プレースホルダー 3"/>
          <p:cNvSpPr txBox="1">
            <a:spLocks/>
          </p:cNvSpPr>
          <p:nvPr/>
        </p:nvSpPr>
        <p:spPr>
          <a:xfrm>
            <a:off x="7677150" y="6472799"/>
            <a:ext cx="222885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1800" dirty="0" smtClean="0">
                <a:solidFill>
                  <a:schemeClr val="tx1"/>
                </a:solidFill>
              </a:rPr>
              <a:t>５</a:t>
            </a:r>
            <a:endParaRPr lang="ja-JP" altLang="en-US" sz="1600" dirty="0">
              <a:solidFill>
                <a:schemeClr val="tx1"/>
              </a:solidFill>
            </a:endParaRPr>
          </a:p>
        </p:txBody>
      </p:sp>
      <p:graphicFrame>
        <p:nvGraphicFramePr>
          <p:cNvPr id="7" name="表 6"/>
          <p:cNvGraphicFramePr>
            <a:graphicFrameLocks noGrp="1"/>
          </p:cNvGraphicFramePr>
          <p:nvPr>
            <p:extLst>
              <p:ext uri="{D42A27DB-BD31-4B8C-83A1-F6EECF244321}">
                <p14:modId xmlns:p14="http://schemas.microsoft.com/office/powerpoint/2010/main" val="1699860862"/>
              </p:ext>
            </p:extLst>
          </p:nvPr>
        </p:nvGraphicFramePr>
        <p:xfrm>
          <a:off x="173180" y="789701"/>
          <a:ext cx="9393382" cy="5441483"/>
        </p:xfrm>
        <a:graphic>
          <a:graphicData uri="http://schemas.openxmlformats.org/drawingml/2006/table">
            <a:tbl>
              <a:tblPr firstRow="1" bandRow="1">
                <a:tableStyleId>{5C22544A-7EE6-4342-B048-85BDC9FD1C3A}</a:tableStyleId>
              </a:tblPr>
              <a:tblGrid>
                <a:gridCol w="6500752"/>
                <a:gridCol w="2892630"/>
              </a:tblGrid>
              <a:tr h="384675">
                <a:tc>
                  <a:txBody>
                    <a:bodyPr/>
                    <a:lstStyle/>
                    <a:p>
                      <a:pPr algn="ctr"/>
                      <a:r>
                        <a:rPr kumimoji="1" lang="ja-JP" altLang="en-US" dirty="0" smtClean="0">
                          <a:solidFill>
                            <a:schemeClr val="tx1"/>
                          </a:solidFill>
                        </a:rPr>
                        <a:t>いただいたご意見</a:t>
                      </a:r>
                      <a:endParaRPr kumimoji="1" lang="ja-JP" alt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kumimoji="1" lang="ja-JP" altLang="en-US" dirty="0" smtClean="0">
                          <a:solidFill>
                            <a:schemeClr val="tx1"/>
                          </a:solidFill>
                        </a:rPr>
                        <a:t>　高知市の考え方</a:t>
                      </a:r>
                      <a:endParaRPr kumimoji="1" lang="ja-JP" alt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r>
              <a:tr h="726451">
                <a:tc>
                  <a:txBody>
                    <a:bodyPr/>
                    <a:lstStyle/>
                    <a:p>
                      <a:pPr algn="just" fontAlgn="ctr"/>
                      <a:r>
                        <a:rPr lang="ja-JP" altLang="en-US" sz="13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　将来的</a:t>
                      </a:r>
                      <a:r>
                        <a:rPr lang="ja-JP" altLang="en-US" sz="1300" b="0" i="0" u="none" strike="noStrike" dirty="0">
                          <a:solidFill>
                            <a:srgbClr val="000000"/>
                          </a:solidFill>
                          <a:effectLst/>
                          <a:latin typeface="ＭＳ Ｐゴシック" panose="020B0600070205080204" pitchFamily="50" charset="-128"/>
                          <a:ea typeface="ＭＳ Ｐゴシック" panose="020B0600070205080204" pitchFamily="50" charset="-128"/>
                        </a:rPr>
                        <a:t>に破綻しないようにしていただきたいので，都市計画税を徴収していないという点が一番のポイントになるのではないかと思う。</a:t>
                      </a:r>
                    </a:p>
                  </a:txBody>
                  <a:tcPr marL="108000" marR="10800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6">
                  <a:txBody>
                    <a:bodyPr/>
                    <a:lstStyle/>
                    <a:p>
                      <a:r>
                        <a:rPr kumimoji="1" lang="ja-JP" altLang="en-US" sz="1300" dirty="0" smtClean="0"/>
                        <a:t>　歳入確保策については，第４回懇話会でご検討いただく予定です。</a:t>
                      </a:r>
                      <a:endParaRPr kumimoji="1" lang="ja-JP" altLang="en-US" sz="1300" dirty="0"/>
                    </a:p>
                  </a:txBody>
                  <a:tcPr marL="108000" marR="108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078821">
                <a:tc>
                  <a:txBody>
                    <a:bodyPr/>
                    <a:lstStyle/>
                    <a:p>
                      <a:pPr algn="l" fontAlgn="ctr"/>
                      <a:r>
                        <a:rPr lang="ja-JP" altLang="en-US" sz="13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　都市</a:t>
                      </a:r>
                      <a:r>
                        <a:rPr lang="ja-JP" altLang="en-US" sz="1300" b="0" i="0" u="none" strike="noStrike" dirty="0">
                          <a:solidFill>
                            <a:srgbClr val="000000"/>
                          </a:solidFill>
                          <a:effectLst/>
                          <a:latin typeface="ＭＳ Ｐゴシック" panose="020B0600070205080204" pitchFamily="50" charset="-128"/>
                          <a:ea typeface="ＭＳ Ｐゴシック" panose="020B0600070205080204" pitchFamily="50" charset="-128"/>
                        </a:rPr>
                        <a:t>計画税は交付税算定に含まれないので，全額が地方自治体の収入増になる。都市計画税の代わりに徴収している固定資産税の税率超過分が約</a:t>
                      </a:r>
                      <a:r>
                        <a:rPr lang="en-US" altLang="ja-JP" sz="1300" b="0" i="0" u="none" strike="noStrike" dirty="0">
                          <a:solidFill>
                            <a:srgbClr val="000000"/>
                          </a:solidFill>
                          <a:effectLst/>
                          <a:latin typeface="ＭＳ Ｐゴシック" panose="020B0600070205080204" pitchFamily="50" charset="-128"/>
                          <a:ea typeface="ＭＳ Ｐゴシック" panose="020B0600070205080204" pitchFamily="50" charset="-128"/>
                        </a:rPr>
                        <a:t>12</a:t>
                      </a:r>
                      <a:r>
                        <a:rPr lang="ja-JP" altLang="en-US" sz="1300" b="0" i="0" u="none" strike="noStrike" dirty="0">
                          <a:solidFill>
                            <a:srgbClr val="000000"/>
                          </a:solidFill>
                          <a:effectLst/>
                          <a:latin typeface="ＭＳ Ｐゴシック" panose="020B0600070205080204" pitchFamily="50" charset="-128"/>
                          <a:ea typeface="ＭＳ Ｐゴシック" panose="020B0600070205080204" pitchFamily="50" charset="-128"/>
                        </a:rPr>
                        <a:t>億円程度，仮に都市計画税を課税していれば約</a:t>
                      </a:r>
                      <a:r>
                        <a:rPr lang="en-US" altLang="ja-JP" sz="1300" b="0" i="0" u="none" strike="noStrike" dirty="0">
                          <a:solidFill>
                            <a:srgbClr val="000000"/>
                          </a:solidFill>
                          <a:effectLst/>
                          <a:latin typeface="ＭＳ Ｐゴシック" panose="020B0600070205080204" pitchFamily="50" charset="-128"/>
                          <a:ea typeface="ＭＳ Ｐゴシック" panose="020B0600070205080204" pitchFamily="50" charset="-128"/>
                        </a:rPr>
                        <a:t>34</a:t>
                      </a:r>
                      <a:r>
                        <a:rPr lang="ja-JP" altLang="en-US" sz="1300" b="0" i="0" u="none" strike="noStrike" dirty="0">
                          <a:solidFill>
                            <a:srgbClr val="000000"/>
                          </a:solidFill>
                          <a:effectLst/>
                          <a:latin typeface="ＭＳ Ｐゴシック" panose="020B0600070205080204" pitchFamily="50" charset="-128"/>
                          <a:ea typeface="ＭＳ Ｐゴシック" panose="020B0600070205080204" pitchFamily="50" charset="-128"/>
                        </a:rPr>
                        <a:t>億円となり差額は概ね</a:t>
                      </a:r>
                      <a:r>
                        <a:rPr lang="en-US" altLang="ja-JP" sz="1300" b="0" i="0" u="none" strike="noStrike" dirty="0">
                          <a:solidFill>
                            <a:srgbClr val="000000"/>
                          </a:solidFill>
                          <a:effectLst/>
                          <a:latin typeface="ＭＳ Ｐゴシック" panose="020B0600070205080204" pitchFamily="50" charset="-128"/>
                          <a:ea typeface="ＭＳ Ｐゴシック" panose="020B0600070205080204" pitchFamily="50" charset="-128"/>
                        </a:rPr>
                        <a:t>20</a:t>
                      </a:r>
                      <a:r>
                        <a:rPr lang="ja-JP" altLang="en-US" sz="1300" b="0" i="0" u="none" strike="noStrike" dirty="0">
                          <a:solidFill>
                            <a:srgbClr val="000000"/>
                          </a:solidFill>
                          <a:effectLst/>
                          <a:latin typeface="ＭＳ Ｐゴシック" panose="020B0600070205080204" pitchFamily="50" charset="-128"/>
                          <a:ea typeface="ＭＳ Ｐゴシック" panose="020B0600070205080204" pitchFamily="50" charset="-128"/>
                        </a:rPr>
                        <a:t>億円程度となる。一方，収支推計における毎年度の収支不足額は概ね</a:t>
                      </a:r>
                      <a:r>
                        <a:rPr lang="en-US" altLang="ja-JP" sz="1300" b="0" i="0" u="none" strike="noStrike" dirty="0">
                          <a:solidFill>
                            <a:srgbClr val="000000"/>
                          </a:solidFill>
                          <a:effectLst/>
                          <a:latin typeface="ＭＳ Ｐゴシック" panose="020B0600070205080204" pitchFamily="50" charset="-128"/>
                          <a:ea typeface="ＭＳ Ｐゴシック" panose="020B0600070205080204" pitchFamily="50" charset="-128"/>
                        </a:rPr>
                        <a:t>20</a:t>
                      </a:r>
                      <a:r>
                        <a:rPr lang="ja-JP" altLang="en-US" sz="1300" b="0" i="0" u="none" strike="noStrike" dirty="0">
                          <a:solidFill>
                            <a:srgbClr val="000000"/>
                          </a:solidFill>
                          <a:effectLst/>
                          <a:latin typeface="ＭＳ Ｐゴシック" panose="020B0600070205080204" pitchFamily="50" charset="-128"/>
                          <a:ea typeface="ＭＳ Ｐゴシック" panose="020B0600070205080204" pitchFamily="50" charset="-128"/>
                        </a:rPr>
                        <a:t>億円程度で推移している。</a:t>
                      </a:r>
                    </a:p>
                  </a:txBody>
                  <a:tcPr marL="108000" marR="10800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kumimoji="1" lang="ja-JP" altLang="en-US"/>
                    </a:p>
                  </a:txBody>
                  <a:tcPr/>
                </a:tc>
              </a:tr>
              <a:tr h="862965">
                <a:tc>
                  <a:txBody>
                    <a:bodyPr/>
                    <a:lstStyle/>
                    <a:p>
                      <a:pPr algn="l" fontAlgn="ctr"/>
                      <a:r>
                        <a:rPr lang="ja-JP" altLang="en-US" sz="13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　また</a:t>
                      </a:r>
                      <a:r>
                        <a:rPr lang="ja-JP" altLang="en-US" sz="1300" b="0" i="0" u="none" strike="noStrike" dirty="0">
                          <a:solidFill>
                            <a:srgbClr val="000000"/>
                          </a:solidFill>
                          <a:effectLst/>
                          <a:latin typeface="ＭＳ Ｐゴシック" panose="020B0600070205080204" pitchFamily="50" charset="-128"/>
                          <a:ea typeface="ＭＳ Ｐゴシック" panose="020B0600070205080204" pitchFamily="50" charset="-128"/>
                        </a:rPr>
                        <a:t>都市計画税の議論についても，四国新幹線が実現すると大きく変わるのではないかと感じた。</a:t>
                      </a:r>
                    </a:p>
                  </a:txBody>
                  <a:tcPr marL="108000" marR="10800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862965">
                <a:tc>
                  <a:txBody>
                    <a:bodyPr/>
                    <a:lstStyle/>
                    <a:p>
                      <a:pPr algn="just" fontAlgn="ctr"/>
                      <a:r>
                        <a:rPr lang="ja-JP" altLang="en-US" sz="13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　ごみ</a:t>
                      </a:r>
                      <a:r>
                        <a:rPr lang="ja-JP" altLang="en-US" sz="1300" b="0" i="0" u="none" strike="noStrike" dirty="0">
                          <a:solidFill>
                            <a:srgbClr val="000000"/>
                          </a:solidFill>
                          <a:effectLst/>
                          <a:latin typeface="ＭＳ Ｐゴシック" panose="020B0600070205080204" pitchFamily="50" charset="-128"/>
                          <a:ea typeface="ＭＳ Ｐゴシック" panose="020B0600070205080204" pitchFamily="50" charset="-128"/>
                        </a:rPr>
                        <a:t>袋の有料化は実施したほうがよいと思う。その方がより分別への意識も高まるし，すぐに実施できる収入改善策ではないかと思う。</a:t>
                      </a:r>
                    </a:p>
                  </a:txBody>
                  <a:tcPr marL="108000" marR="10800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779764">
                <a:tc>
                  <a:txBody>
                    <a:bodyPr/>
                    <a:lstStyle/>
                    <a:p>
                      <a:pPr algn="just" fontAlgn="ctr"/>
                      <a:r>
                        <a:rPr lang="ja-JP" altLang="en-US" sz="13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　ふるさと</a:t>
                      </a:r>
                      <a:r>
                        <a:rPr lang="ja-JP" altLang="en-US" sz="1300" b="0" i="0" u="none" strike="noStrike" dirty="0">
                          <a:solidFill>
                            <a:srgbClr val="000000"/>
                          </a:solidFill>
                          <a:effectLst/>
                          <a:latin typeface="ＭＳ Ｐゴシック" panose="020B0600070205080204" pitchFamily="50" charset="-128"/>
                          <a:ea typeface="ＭＳ Ｐゴシック" panose="020B0600070205080204" pitchFamily="50" charset="-128"/>
                        </a:rPr>
                        <a:t>納税において，高知市にはおいしい食べ物等の強みがあるので，そういった点をふるさと納税で広げていけば，観光客増加等の別の収入増加にもつながるのではないか。</a:t>
                      </a:r>
                    </a:p>
                  </a:txBody>
                  <a:tcPr marL="108000" marR="10800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745842">
                <a:tc>
                  <a:txBody>
                    <a:bodyPr/>
                    <a:lstStyle/>
                    <a:p>
                      <a:pPr algn="just" fontAlgn="ctr"/>
                      <a:r>
                        <a:rPr lang="ja-JP" altLang="en-US" sz="13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　よさ</a:t>
                      </a:r>
                      <a:r>
                        <a:rPr lang="ja-JP" altLang="en-US" sz="1300" b="0" i="0" u="none" strike="noStrike" dirty="0">
                          <a:solidFill>
                            <a:srgbClr val="000000"/>
                          </a:solidFill>
                          <a:effectLst/>
                          <a:latin typeface="ＭＳ Ｐゴシック" panose="020B0600070205080204" pitchFamily="50" charset="-128"/>
                          <a:ea typeface="ＭＳ Ｐゴシック" panose="020B0600070205080204" pitchFamily="50" charset="-128"/>
                        </a:rPr>
                        <a:t>こい祭りには全国から多くのよさこいファンが集まるので，そういった場面でもっと何かを仕掛けていけば，収入増につながるのではないか。</a:t>
                      </a:r>
                    </a:p>
                  </a:txBody>
                  <a:tcPr marL="108000" marR="10800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kumimoji="1" lang="ja-JP" altLang="en-US"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1064328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0" y="38839"/>
            <a:ext cx="9905999" cy="523220"/>
          </a:xfrm>
          <a:prstGeom prst="rect">
            <a:avLst/>
          </a:prstGeom>
          <a:solidFill>
            <a:schemeClr val="accent5"/>
          </a:solidFill>
        </p:spPr>
        <p:txBody>
          <a:bodyPr wrap="square" rtlCol="0">
            <a:spAutoFit/>
          </a:bodyPr>
          <a:lstStyle/>
          <a:p>
            <a:pPr algn="ctr"/>
            <a:r>
              <a:rPr lang="ja-JP" altLang="en-US" sz="2800" dirty="0">
                <a:solidFill>
                  <a:schemeClr val="bg1"/>
                </a:solidFill>
                <a:latin typeface="HGP創英角ｺﾞｼｯｸUB" panose="020B0900000000000000" pitchFamily="50" charset="-128"/>
                <a:ea typeface="HGP創英角ｺﾞｼｯｸUB" panose="020B0900000000000000" pitchFamily="50" charset="-128"/>
              </a:rPr>
              <a:t>　５</a:t>
            </a:r>
            <a:r>
              <a:rPr lang="ja-JP" altLang="en-US" sz="2800" dirty="0" smtClean="0">
                <a:solidFill>
                  <a:schemeClr val="bg1"/>
                </a:solidFill>
                <a:latin typeface="HGP創英角ｺﾞｼｯｸUB" panose="020B0900000000000000" pitchFamily="50" charset="-128"/>
                <a:ea typeface="HGP創英角ｺﾞｼｯｸUB" panose="020B0900000000000000" pitchFamily="50" charset="-128"/>
              </a:rPr>
              <a:t>　市政へのご意見など</a:t>
            </a:r>
            <a:endParaRPr lang="ja-JP" altLang="en-US" sz="2800" dirty="0">
              <a:solidFill>
                <a:schemeClr val="bg1"/>
              </a:solidFill>
              <a:latin typeface="HGP創英角ｺﾞｼｯｸUB" panose="020B0900000000000000" pitchFamily="50" charset="-128"/>
              <a:ea typeface="HGP創英角ｺﾞｼｯｸUB" panose="020B0900000000000000" pitchFamily="50" charset="-128"/>
            </a:endParaRPr>
          </a:p>
        </p:txBody>
      </p:sp>
      <p:sp>
        <p:nvSpPr>
          <p:cNvPr id="8" name="スライド番号プレースホルダー 3"/>
          <p:cNvSpPr txBox="1">
            <a:spLocks/>
          </p:cNvSpPr>
          <p:nvPr/>
        </p:nvSpPr>
        <p:spPr>
          <a:xfrm>
            <a:off x="7677150" y="6472799"/>
            <a:ext cx="222885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1600" dirty="0" smtClean="0">
                <a:solidFill>
                  <a:schemeClr val="tx1"/>
                </a:solidFill>
              </a:rPr>
              <a:t>６</a:t>
            </a:r>
            <a:endParaRPr lang="ja-JP" altLang="en-US" sz="1600" dirty="0">
              <a:solidFill>
                <a:schemeClr val="tx1"/>
              </a:solidFill>
            </a:endParaRPr>
          </a:p>
        </p:txBody>
      </p:sp>
      <p:graphicFrame>
        <p:nvGraphicFramePr>
          <p:cNvPr id="9" name="表 8"/>
          <p:cNvGraphicFramePr>
            <a:graphicFrameLocks noGrp="1"/>
          </p:cNvGraphicFramePr>
          <p:nvPr>
            <p:extLst>
              <p:ext uri="{D42A27DB-BD31-4B8C-83A1-F6EECF244321}">
                <p14:modId xmlns:p14="http://schemas.microsoft.com/office/powerpoint/2010/main" val="1341543650"/>
              </p:ext>
            </p:extLst>
          </p:nvPr>
        </p:nvGraphicFramePr>
        <p:xfrm>
          <a:off x="89648" y="669245"/>
          <a:ext cx="9565342" cy="6027391"/>
        </p:xfrm>
        <a:graphic>
          <a:graphicData uri="http://schemas.openxmlformats.org/drawingml/2006/table">
            <a:tbl>
              <a:tblPr firstRow="1" bandRow="1">
                <a:tableStyleId>{5C22544A-7EE6-4342-B048-85BDC9FD1C3A}</a:tableStyleId>
              </a:tblPr>
              <a:tblGrid>
                <a:gridCol w="6524782"/>
                <a:gridCol w="3040560"/>
              </a:tblGrid>
              <a:tr h="376756">
                <a:tc>
                  <a:txBody>
                    <a:bodyPr/>
                    <a:lstStyle/>
                    <a:p>
                      <a:pPr algn="ctr"/>
                      <a:r>
                        <a:rPr kumimoji="1" lang="ja-JP" altLang="en-US" dirty="0" smtClean="0">
                          <a:solidFill>
                            <a:schemeClr val="tx1"/>
                          </a:solidFill>
                        </a:rPr>
                        <a:t>いただいたご意見</a:t>
                      </a:r>
                      <a:endParaRPr kumimoji="1" lang="ja-JP" alt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kumimoji="1" lang="ja-JP" altLang="en-US" dirty="0" smtClean="0">
                          <a:solidFill>
                            <a:schemeClr val="tx1"/>
                          </a:solidFill>
                        </a:rPr>
                        <a:t>高知市の考え方など</a:t>
                      </a:r>
                      <a:endParaRPr kumimoji="1" lang="ja-JP" altLang="en-US"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r>
              <a:tr h="540645">
                <a:tc>
                  <a:txBody>
                    <a:bodyPr/>
                    <a:lstStyle/>
                    <a:p>
                      <a:pPr algn="l" fontAlgn="ctr"/>
                      <a:r>
                        <a:rPr lang="ja-JP" altLang="en-US" sz="13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　健康</a:t>
                      </a:r>
                      <a:r>
                        <a:rPr lang="ja-JP" altLang="en-US" sz="1300" b="0" i="0" u="none" strike="noStrike" dirty="0">
                          <a:solidFill>
                            <a:srgbClr val="000000"/>
                          </a:solidFill>
                          <a:effectLst/>
                          <a:latin typeface="ＭＳ Ｐゴシック" panose="020B0600070205080204" pitchFamily="50" charset="-128"/>
                          <a:ea typeface="ＭＳ Ｐゴシック" panose="020B0600070205080204" pitchFamily="50" charset="-128"/>
                        </a:rPr>
                        <a:t>，安全，教育の</a:t>
                      </a:r>
                      <a:r>
                        <a:rPr lang="en-US" altLang="ja-JP" sz="1300" b="0" i="0" u="none" strike="noStrike" dirty="0">
                          <a:solidFill>
                            <a:srgbClr val="000000"/>
                          </a:solidFill>
                          <a:effectLst/>
                          <a:latin typeface="ＭＳ Ｐゴシック" panose="020B0600070205080204" pitchFamily="50" charset="-128"/>
                          <a:ea typeface="ＭＳ Ｐゴシック" panose="020B0600070205080204" pitchFamily="50" charset="-128"/>
                        </a:rPr>
                        <a:t>3</a:t>
                      </a:r>
                      <a:r>
                        <a:rPr lang="ja-JP" altLang="en-US" sz="1300" b="0" i="0" u="none" strike="noStrike" dirty="0" err="1">
                          <a:solidFill>
                            <a:srgbClr val="000000"/>
                          </a:solidFill>
                          <a:effectLst/>
                          <a:latin typeface="ＭＳ Ｐゴシック" panose="020B0600070205080204" pitchFamily="50" charset="-128"/>
                          <a:ea typeface="ＭＳ Ｐゴシック" panose="020B0600070205080204" pitchFamily="50" charset="-128"/>
                        </a:rPr>
                        <a:t>つは</a:t>
                      </a:r>
                      <a:r>
                        <a:rPr lang="ja-JP" altLang="en-US" sz="1300" b="0" i="0" u="none" strike="noStrike" dirty="0">
                          <a:solidFill>
                            <a:srgbClr val="000000"/>
                          </a:solidFill>
                          <a:effectLst/>
                          <a:latin typeface="ＭＳ Ｐゴシック" panose="020B0600070205080204" pitchFamily="50" charset="-128"/>
                          <a:ea typeface="ＭＳ Ｐゴシック" panose="020B0600070205080204" pitchFamily="50" charset="-128"/>
                        </a:rPr>
                        <a:t>全ての国民に等しく保障されるべきもので、高知市はその部分をしっかり実施してきたのではないかと感じた。</a:t>
                      </a:r>
                    </a:p>
                  </a:txBody>
                  <a:tcPr marL="108000" marR="10800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10">
                  <a:txBody>
                    <a:bodyPr/>
                    <a:lstStyle/>
                    <a:p>
                      <a:pPr algn="just" fontAlgn="ctr"/>
                      <a:r>
                        <a:rPr lang="ja-JP" altLang="en-US" sz="1400" b="0" i="0" u="none" strike="noStrike" dirty="0" smtClean="0">
                          <a:solidFill>
                            <a:srgbClr val="000000"/>
                          </a:solidFill>
                          <a:effectLst/>
                          <a:latin typeface="ＭＳ Ｐゴシック" panose="020B0600070205080204" pitchFamily="50" charset="-128"/>
                          <a:ea typeface="+mn-ea"/>
                        </a:rPr>
                        <a:t>　財政健全化の取組と併せて，市民参画のまちづくりにも積極的に取り組みます。</a:t>
                      </a:r>
                      <a:endParaRPr lang="en-US" altLang="ja-JP" sz="1400" b="0" i="0" u="none" strike="noStrike" dirty="0" smtClean="0">
                        <a:solidFill>
                          <a:srgbClr val="000000"/>
                        </a:solidFill>
                        <a:effectLst/>
                        <a:latin typeface="ＭＳ Ｐゴシック" panose="020B0600070205080204" pitchFamily="50" charset="-128"/>
                        <a:ea typeface="+mn-ea"/>
                      </a:endParaRPr>
                    </a:p>
                    <a:p>
                      <a:pPr algn="just" fontAlgn="ctr"/>
                      <a:r>
                        <a:rPr lang="ja-JP" altLang="en-US" sz="1400" b="0" i="0" u="none" strike="noStrike" dirty="0" smtClean="0">
                          <a:solidFill>
                            <a:srgbClr val="000000"/>
                          </a:solidFill>
                          <a:effectLst/>
                          <a:latin typeface="ＭＳ Ｐゴシック" panose="020B0600070205080204" pitchFamily="50" charset="-128"/>
                          <a:ea typeface="+mn-ea"/>
                        </a:rPr>
                        <a:t>　また，いただいたご意見は全庁で共有し，今後の市政に生かしてまいります。</a:t>
                      </a:r>
                    </a:p>
                    <a:p>
                      <a:pPr algn="just" fontAlgn="ctr"/>
                      <a:r>
                        <a:rPr lang="ja-JP" altLang="en-US" sz="1400" b="0" i="0" u="none" strike="noStrike" dirty="0" smtClean="0">
                          <a:solidFill>
                            <a:srgbClr val="000000"/>
                          </a:solidFill>
                          <a:effectLst/>
                          <a:latin typeface="ＭＳ Ｐゴシック" panose="020B0600070205080204" pitchFamily="50" charset="-128"/>
                          <a:ea typeface="+mn-ea"/>
                        </a:rPr>
                        <a:t>　引き続き，様々な立場からのご意見をお願いいたします。</a:t>
                      </a:r>
                      <a:endParaRPr lang="ja-JP" altLang="en-US" sz="14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108000" marR="10800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540645">
                <a:tc>
                  <a:txBody>
                    <a:bodyPr/>
                    <a:lstStyle/>
                    <a:p>
                      <a:pPr algn="l" fontAlgn="ctr"/>
                      <a:r>
                        <a:rPr lang="ja-JP" altLang="en-US" sz="13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　高知市</a:t>
                      </a:r>
                      <a:r>
                        <a:rPr lang="ja-JP" altLang="en-US" sz="1300" b="0" i="0" u="none" strike="noStrike" dirty="0">
                          <a:solidFill>
                            <a:srgbClr val="000000"/>
                          </a:solidFill>
                          <a:effectLst/>
                          <a:latin typeface="ＭＳ Ｐゴシック" panose="020B0600070205080204" pitchFamily="50" charset="-128"/>
                          <a:ea typeface="ＭＳ Ｐゴシック" panose="020B0600070205080204" pitchFamily="50" charset="-128"/>
                        </a:rPr>
                        <a:t>は住民にとっては住みやすい町なんだなっていうのが第</a:t>
                      </a:r>
                      <a:r>
                        <a:rPr lang="en-US" altLang="ja-JP" sz="1300" b="0" i="0" u="none" strike="noStrike" dirty="0">
                          <a:solidFill>
                            <a:srgbClr val="000000"/>
                          </a:solidFill>
                          <a:effectLst/>
                          <a:latin typeface="ＭＳ Ｐゴシック" panose="020B0600070205080204" pitchFamily="50" charset="-128"/>
                          <a:ea typeface="ＭＳ Ｐゴシック" panose="020B0600070205080204" pitchFamily="50" charset="-128"/>
                        </a:rPr>
                        <a:t>1</a:t>
                      </a:r>
                      <a:r>
                        <a:rPr lang="ja-JP" altLang="en-US" sz="1300" b="0" i="0" u="none" strike="noStrike" dirty="0">
                          <a:solidFill>
                            <a:srgbClr val="000000"/>
                          </a:solidFill>
                          <a:effectLst/>
                          <a:latin typeface="ＭＳ Ｐゴシック" panose="020B0600070205080204" pitchFamily="50" charset="-128"/>
                          <a:ea typeface="ＭＳ Ｐゴシック" panose="020B0600070205080204" pitchFamily="50" charset="-128"/>
                        </a:rPr>
                        <a:t>印象。</a:t>
                      </a:r>
                    </a:p>
                  </a:txBody>
                  <a:tcPr marL="108000" marR="10800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kumimoji="1" lang="ja-JP" altLang="en-US"/>
                    </a:p>
                  </a:txBody>
                  <a:tcPr/>
                </a:tc>
              </a:tr>
              <a:tr h="622040">
                <a:tc>
                  <a:txBody>
                    <a:bodyPr/>
                    <a:lstStyle/>
                    <a:p>
                      <a:pPr algn="l" fontAlgn="ctr"/>
                      <a:r>
                        <a:rPr lang="ja-JP" altLang="en-US" sz="13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　未就学児</a:t>
                      </a:r>
                      <a:r>
                        <a:rPr lang="ja-JP" altLang="en-US" sz="1300" b="0" i="0" u="none" strike="noStrike" dirty="0">
                          <a:solidFill>
                            <a:srgbClr val="000000"/>
                          </a:solidFill>
                          <a:effectLst/>
                          <a:latin typeface="ＭＳ Ｐゴシック" panose="020B0600070205080204" pitchFamily="50" charset="-128"/>
                          <a:ea typeface="ＭＳ Ｐゴシック" panose="020B0600070205080204" pitchFamily="50" charset="-128"/>
                        </a:rPr>
                        <a:t>や高齢者，障害がある方への支援は手厚いと思うが，</a:t>
                      </a:r>
                      <a:r>
                        <a:rPr lang="ja-JP" altLang="en-US" sz="13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中間層は</a:t>
                      </a:r>
                      <a:r>
                        <a:rPr lang="ja-JP" altLang="en-US" sz="1300" b="0" i="0" u="none" strike="noStrike" dirty="0">
                          <a:solidFill>
                            <a:srgbClr val="000000"/>
                          </a:solidFill>
                          <a:effectLst/>
                          <a:latin typeface="ＭＳ Ｐゴシック" panose="020B0600070205080204" pitchFamily="50" charset="-128"/>
                          <a:ea typeface="ＭＳ Ｐゴシック" panose="020B0600070205080204" pitchFamily="50" charset="-128"/>
                        </a:rPr>
                        <a:t>弱いと感じる。子どもを大学等の高等教育機関に行かせたい時の支援がないと，ここに来て子育てしませんかと言いづらい。</a:t>
                      </a:r>
                    </a:p>
                  </a:txBody>
                  <a:tcPr marL="108000" marR="10800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kumimoji="1" lang="ja-JP" altLang="en-US"/>
                    </a:p>
                  </a:txBody>
                  <a:tcPr/>
                </a:tc>
              </a:tr>
              <a:tr h="540645">
                <a:tc>
                  <a:txBody>
                    <a:bodyPr/>
                    <a:lstStyle/>
                    <a:p>
                      <a:pPr algn="l" fontAlgn="ctr"/>
                      <a:r>
                        <a:rPr lang="ja-JP" altLang="en-US" sz="13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　高知</a:t>
                      </a:r>
                      <a:r>
                        <a:rPr lang="ja-JP" altLang="en-US" sz="1300" b="0" i="0" u="none" strike="noStrike" dirty="0">
                          <a:solidFill>
                            <a:srgbClr val="000000"/>
                          </a:solidFill>
                          <a:effectLst/>
                          <a:latin typeface="ＭＳ Ｐゴシック" panose="020B0600070205080204" pitchFamily="50" charset="-128"/>
                          <a:ea typeface="ＭＳ Ｐゴシック" panose="020B0600070205080204" pitchFamily="50" charset="-128"/>
                        </a:rPr>
                        <a:t>市民は，アート，踊り，舞台芸術やストリート・パフォーマンスが好きだと思っているが，ホールの規模が中途半端だと感じる。大きなホールが</a:t>
                      </a:r>
                      <a:r>
                        <a:rPr lang="en-US" altLang="ja-JP" sz="1300" b="0" i="0" u="none" strike="noStrike" dirty="0">
                          <a:solidFill>
                            <a:srgbClr val="000000"/>
                          </a:solidFill>
                          <a:effectLst/>
                          <a:latin typeface="ＭＳ Ｐゴシック" panose="020B0600070205080204" pitchFamily="50" charset="-128"/>
                          <a:ea typeface="ＭＳ Ｐゴシック" panose="020B0600070205080204" pitchFamily="50" charset="-128"/>
                        </a:rPr>
                        <a:t>1</a:t>
                      </a:r>
                      <a:r>
                        <a:rPr lang="ja-JP" altLang="en-US" sz="1300" b="0" i="0" u="none" strike="noStrike" dirty="0">
                          <a:solidFill>
                            <a:srgbClr val="000000"/>
                          </a:solidFill>
                          <a:effectLst/>
                          <a:latin typeface="ＭＳ Ｐゴシック" panose="020B0600070205080204" pitchFamily="50" charset="-128"/>
                          <a:ea typeface="ＭＳ Ｐゴシック" panose="020B0600070205080204" pitchFamily="50" charset="-128"/>
                        </a:rPr>
                        <a:t>つあればよい。</a:t>
                      </a:r>
                    </a:p>
                  </a:txBody>
                  <a:tcPr marL="108000" marR="10800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l" fontAlgn="ctr"/>
                      <a:endParaRPr lang="ja-JP" altLang="en-US" sz="12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540645">
                <a:tc>
                  <a:txBody>
                    <a:bodyPr/>
                    <a:lstStyle/>
                    <a:p>
                      <a:pPr algn="l" fontAlgn="ctr"/>
                      <a:r>
                        <a:rPr lang="ja-JP" altLang="en-US" sz="13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　公共</a:t>
                      </a:r>
                      <a:r>
                        <a:rPr lang="ja-JP" altLang="en-US" sz="1300" b="0" i="0" u="none" strike="noStrike" dirty="0">
                          <a:solidFill>
                            <a:srgbClr val="000000"/>
                          </a:solidFill>
                          <a:effectLst/>
                          <a:latin typeface="ＭＳ Ｐゴシック" panose="020B0600070205080204" pitchFamily="50" charset="-128"/>
                          <a:ea typeface="ＭＳ Ｐゴシック" panose="020B0600070205080204" pitchFamily="50" charset="-128"/>
                        </a:rPr>
                        <a:t>交通機関はやはり弱いと感じる。この部分が強くならないと，抜本的に人口を増やして産業活性化して，まちを明るくする，ということが売り出しにくい。</a:t>
                      </a:r>
                    </a:p>
                  </a:txBody>
                  <a:tcPr marL="108000" marR="10800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just" fontAlgn="ctr"/>
                      <a:endParaRPr lang="ja-JP" altLang="en-US" sz="14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540645">
                <a:tc>
                  <a:txBody>
                    <a:bodyPr/>
                    <a:lstStyle/>
                    <a:p>
                      <a:pPr algn="l" fontAlgn="ctr"/>
                      <a:r>
                        <a:rPr lang="ja-JP" altLang="en-US" sz="13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　千葉県</a:t>
                      </a:r>
                      <a:r>
                        <a:rPr lang="ja-JP" altLang="en-US" sz="1300" b="0" i="0" u="none" strike="noStrike" dirty="0">
                          <a:solidFill>
                            <a:srgbClr val="000000"/>
                          </a:solidFill>
                          <a:effectLst/>
                          <a:latin typeface="ＭＳ Ｐゴシック" panose="020B0600070205080204" pitchFamily="50" charset="-128"/>
                          <a:ea typeface="ＭＳ Ｐゴシック" panose="020B0600070205080204" pitchFamily="50" charset="-128"/>
                        </a:rPr>
                        <a:t>の流山市では子育て支援に力を入れていてキャッチコピーもつくって</a:t>
                      </a:r>
                      <a:r>
                        <a:rPr lang="en-US" altLang="ja-JP" sz="1300" b="0" i="0" u="none" strike="noStrike" dirty="0">
                          <a:solidFill>
                            <a:srgbClr val="000000"/>
                          </a:solidFill>
                          <a:effectLst/>
                          <a:latin typeface="ＭＳ Ｐゴシック" panose="020B0600070205080204" pitchFamily="50" charset="-128"/>
                          <a:ea typeface="ＭＳ Ｐゴシック" panose="020B0600070205080204" pitchFamily="50" charset="-128"/>
                        </a:rPr>
                        <a:t>PR</a:t>
                      </a:r>
                      <a:r>
                        <a:rPr lang="ja-JP" altLang="en-US" sz="1300" b="0" i="0" u="none" strike="noStrike" dirty="0">
                          <a:solidFill>
                            <a:srgbClr val="000000"/>
                          </a:solidFill>
                          <a:effectLst/>
                          <a:latin typeface="ＭＳ Ｐゴシック" panose="020B0600070205080204" pitchFamily="50" charset="-128"/>
                          <a:ea typeface="ＭＳ Ｐゴシック" panose="020B0600070205080204" pitchFamily="50" charset="-128"/>
                        </a:rPr>
                        <a:t>しているが，高知市でもそのような対外的に</a:t>
                      </a:r>
                      <a:r>
                        <a:rPr lang="en-US" altLang="ja-JP" sz="1300" b="0" i="0" u="none" strike="noStrike" dirty="0">
                          <a:solidFill>
                            <a:srgbClr val="000000"/>
                          </a:solidFill>
                          <a:effectLst/>
                          <a:latin typeface="ＭＳ Ｐゴシック" panose="020B0600070205080204" pitchFamily="50" charset="-128"/>
                          <a:ea typeface="ＭＳ Ｐゴシック" panose="020B0600070205080204" pitchFamily="50" charset="-128"/>
                        </a:rPr>
                        <a:t>PR</a:t>
                      </a:r>
                      <a:r>
                        <a:rPr lang="ja-JP" altLang="en-US" sz="1300" b="0" i="0" u="none" strike="noStrike" dirty="0">
                          <a:solidFill>
                            <a:srgbClr val="000000"/>
                          </a:solidFill>
                          <a:effectLst/>
                          <a:latin typeface="ＭＳ Ｐゴシック" panose="020B0600070205080204" pitchFamily="50" charset="-128"/>
                          <a:ea typeface="ＭＳ Ｐゴシック" panose="020B0600070205080204" pitchFamily="50" charset="-128"/>
                        </a:rPr>
                        <a:t>できるキャッチコピーがあってもよかったのではないか。</a:t>
                      </a:r>
                    </a:p>
                  </a:txBody>
                  <a:tcPr marL="108000" marR="10800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just" fontAlgn="ctr"/>
                      <a:endParaRPr lang="ja-JP" altLang="en-US" sz="14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540645">
                <a:tc>
                  <a:txBody>
                    <a:bodyPr/>
                    <a:lstStyle/>
                    <a:p>
                      <a:pPr algn="l" fontAlgn="ctr"/>
                      <a:r>
                        <a:rPr lang="ja-JP" altLang="en-US" sz="13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　中</a:t>
                      </a:r>
                      <a:r>
                        <a:rPr lang="ja-JP" altLang="en-US" sz="1300" b="0" i="0" u="none" strike="noStrike" dirty="0">
                          <a:solidFill>
                            <a:srgbClr val="000000"/>
                          </a:solidFill>
                          <a:effectLst/>
                          <a:latin typeface="ＭＳ Ｐゴシック" panose="020B0600070205080204" pitchFamily="50" charset="-128"/>
                          <a:ea typeface="ＭＳ Ｐゴシック" panose="020B0600070205080204" pitchFamily="50" charset="-128"/>
                        </a:rPr>
                        <a:t>小企業や個人事業主の方がもっと稼いでいける手段がもっとないのだろうか。</a:t>
                      </a:r>
                    </a:p>
                  </a:txBody>
                  <a:tcPr marL="108000" marR="10800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just" fontAlgn="ctr"/>
                      <a:endParaRPr lang="ja-JP" altLang="en-US" sz="14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622040">
                <a:tc>
                  <a:txBody>
                    <a:bodyPr/>
                    <a:lstStyle/>
                    <a:p>
                      <a:pPr algn="just" fontAlgn="ctr"/>
                      <a:r>
                        <a:rPr lang="ja-JP" altLang="en-US" sz="13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　分かりやすく</a:t>
                      </a:r>
                      <a:r>
                        <a:rPr lang="ja-JP" altLang="en-US" sz="1300" b="0" i="0" u="none" strike="noStrike" dirty="0">
                          <a:solidFill>
                            <a:srgbClr val="000000"/>
                          </a:solidFill>
                          <a:effectLst/>
                          <a:latin typeface="ＭＳ Ｐゴシック" panose="020B0600070205080204" pitchFamily="50" charset="-128"/>
                          <a:ea typeface="ＭＳ Ｐゴシック" panose="020B0600070205080204" pitchFamily="50" charset="-128"/>
                        </a:rPr>
                        <a:t>高知市の現状をお知らせし，市民の方に協力していただき，もっと良い高知市にしていく。そういったことを子どもたちにも知ってもらうことで将来的にもプラスの効果があるのではないか。</a:t>
                      </a:r>
                    </a:p>
                  </a:txBody>
                  <a:tcPr marL="108000" marR="10800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just" fontAlgn="ctr"/>
                      <a:endParaRPr lang="ja-JP" altLang="en-US" sz="14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540645">
                <a:tc>
                  <a:txBody>
                    <a:bodyPr/>
                    <a:lstStyle/>
                    <a:p>
                      <a:pPr algn="l" fontAlgn="ctr"/>
                      <a:r>
                        <a:rPr lang="ja-JP" altLang="en-US" sz="13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　生活</a:t>
                      </a:r>
                      <a:r>
                        <a:rPr lang="ja-JP" altLang="en-US" sz="1300" b="0" i="0" u="none" strike="noStrike" dirty="0">
                          <a:solidFill>
                            <a:srgbClr val="000000"/>
                          </a:solidFill>
                          <a:effectLst/>
                          <a:latin typeface="ＭＳ Ｐゴシック" panose="020B0600070205080204" pitchFamily="50" charset="-128"/>
                          <a:ea typeface="ＭＳ Ｐゴシック" panose="020B0600070205080204" pitchFamily="50" charset="-128"/>
                        </a:rPr>
                        <a:t>保護が多いという点について，生活保護を受給することは悪いことではなく，大事なセーフティネットとして利用していただいたらいい。</a:t>
                      </a:r>
                    </a:p>
                  </a:txBody>
                  <a:tcPr marL="108000" marR="10800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just" fontAlgn="ctr"/>
                      <a:endParaRPr lang="ja-JP" altLang="en-US" sz="14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622040">
                <a:tc>
                  <a:txBody>
                    <a:bodyPr/>
                    <a:lstStyle/>
                    <a:p>
                      <a:pPr algn="l" fontAlgn="ctr"/>
                      <a:r>
                        <a:rPr lang="ja-JP" altLang="en-US" sz="1300" b="0" i="0" u="none" strike="noStrike" dirty="0" smtClean="0">
                          <a:solidFill>
                            <a:srgbClr val="000000"/>
                          </a:solidFill>
                          <a:effectLst/>
                          <a:latin typeface="ＭＳ Ｐゴシック" panose="020B0600070205080204" pitchFamily="50" charset="-128"/>
                          <a:ea typeface="ＭＳ Ｐゴシック" panose="020B0600070205080204" pitchFamily="50" charset="-128"/>
                        </a:rPr>
                        <a:t>　保育所</a:t>
                      </a:r>
                      <a:r>
                        <a:rPr lang="ja-JP" altLang="en-US" sz="1300" b="0" i="0" u="none" strike="noStrike" dirty="0">
                          <a:solidFill>
                            <a:srgbClr val="000000"/>
                          </a:solidFill>
                          <a:effectLst/>
                          <a:latin typeface="ＭＳ Ｐゴシック" panose="020B0600070205080204" pitchFamily="50" charset="-128"/>
                          <a:ea typeface="ＭＳ Ｐゴシック" panose="020B0600070205080204" pitchFamily="50" charset="-128"/>
                        </a:rPr>
                        <a:t>が多いということは市民の方が頑張って働いている，また清掃費が低いのは市民の方が頑張って分別している，ということで高知市民は真面目に頑張っており，真面目な市民性が見えた。</a:t>
                      </a:r>
                    </a:p>
                  </a:txBody>
                  <a:tcPr marL="108000" marR="108000"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just" fontAlgn="ctr"/>
                      <a:endParaRPr lang="ja-JP" altLang="en-US" sz="14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2193370688"/>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1932</TotalTime>
  <Words>98</Words>
  <Application>Microsoft Office PowerPoint</Application>
  <PresentationFormat>A4 210 x 297 mm</PresentationFormat>
  <Paragraphs>91</Paragraphs>
  <Slides>6</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6</vt:i4>
      </vt:variant>
    </vt:vector>
  </HeadingPairs>
  <TitlesOfParts>
    <vt:vector size="14" baseType="lpstr">
      <vt:lpstr>HGP創英角ｺﾞｼｯｸUB</vt:lpstr>
      <vt:lpstr>ＭＳ Ｐゴシック</vt:lpstr>
      <vt:lpstr>ＭＳ 明朝</vt:lpstr>
      <vt:lpstr>UD デジタル 教科書体 N-B</vt:lpstr>
      <vt:lpstr>Arial</vt:lpstr>
      <vt:lpstr>Calibri</vt:lpstr>
      <vt:lpstr>Calibri Light</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高知市役所</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山下　隆文</dc:creator>
  <cp:lastModifiedBy>國澤　久史</cp:lastModifiedBy>
  <cp:revision>71</cp:revision>
  <cp:lastPrinted>2024-09-18T02:46:32Z</cp:lastPrinted>
  <dcterms:created xsi:type="dcterms:W3CDTF">2024-04-16T02:37:15Z</dcterms:created>
  <dcterms:modified xsi:type="dcterms:W3CDTF">2024-09-26T03:47:24Z</dcterms:modified>
</cp:coreProperties>
</file>