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92" r:id="rId2"/>
    <p:sldId id="305" r:id="rId3"/>
    <p:sldId id="306" r:id="rId4"/>
    <p:sldId id="318" r:id="rId5"/>
    <p:sldId id="293" r:id="rId6"/>
    <p:sldId id="307" r:id="rId7"/>
    <p:sldId id="304" r:id="rId8"/>
    <p:sldId id="325" r:id="rId9"/>
    <p:sldId id="316" r:id="rId10"/>
    <p:sldId id="319" r:id="rId11"/>
    <p:sldId id="327" r:id="rId12"/>
    <p:sldId id="324" r:id="rId13"/>
    <p:sldId id="311" r:id="rId14"/>
    <p:sldId id="317" r:id="rId15"/>
    <p:sldId id="320" r:id="rId16"/>
    <p:sldId id="309" r:id="rId17"/>
    <p:sldId id="323" r:id="rId18"/>
    <p:sldId id="321" r:id="rId19"/>
    <p:sldId id="312" r:id="rId20"/>
    <p:sldId id="315" r:id="rId21"/>
    <p:sldId id="313" r:id="rId22"/>
    <p:sldId id="314" r:id="rId23"/>
    <p:sldId id="326" r:id="rId24"/>
  </p:sldIdLst>
  <p:sldSz cx="9906000" cy="6858000" type="A4"/>
  <p:notesSz cx="7104063"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山下　隆文" initials="山下　隆文" lastIdx="0" clrIdx="0">
    <p:extLst>
      <p:ext uri="{19B8F6BF-5375-455C-9EA6-DF929625EA0E}">
        <p15:presenceInfo xmlns:p15="http://schemas.microsoft.com/office/powerpoint/2012/main" userId="S-1-5-21-329068152-1965331169-1606980848-55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C72458"/>
    <a:srgbClr val="3ACE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11" autoAdjust="0"/>
    <p:restoredTop sz="92551" autoAdjust="0"/>
  </p:normalViewPr>
  <p:slideViewPr>
    <p:cSldViewPr snapToGrid="0">
      <p:cViewPr varScale="1">
        <p:scale>
          <a:sx n="66" d="100"/>
          <a:sy n="66" d="100"/>
        </p:scale>
        <p:origin x="134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___2.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manualLayout>
          <c:layoutTarget val="inner"/>
          <c:xMode val="edge"/>
          <c:yMode val="edge"/>
          <c:x val="0.12378125"/>
          <c:y val="5.5121527777777776E-2"/>
          <c:w val="0.84025717592592597"/>
          <c:h val="0.86157888888888889"/>
        </c:manualLayout>
      </c:layout>
      <c:barChart>
        <c:barDir val="col"/>
        <c:grouping val="stacked"/>
        <c:varyColors val="0"/>
        <c:ser>
          <c:idx val="0"/>
          <c:order val="0"/>
          <c:tx>
            <c:strRef>
              <c:f>Sheet1!$B$1</c:f>
              <c:strCache>
                <c:ptCount val="1"/>
                <c:pt idx="0">
                  <c:v>元金</c:v>
                </c:pt>
              </c:strCache>
            </c:strRef>
          </c:tx>
          <c:spPr>
            <a:solidFill>
              <a:schemeClr val="bg1">
                <a:lumMod val="65000"/>
              </a:schemeClr>
            </a:solidFill>
            <a:ln w="25400">
              <a:solidFill>
                <a:schemeClr val="bg1">
                  <a:lumMod val="65000"/>
                </a:schemeClr>
              </a:solidFill>
              <a:miter lim="800000"/>
            </a:ln>
            <a:effectLst/>
          </c:spPr>
          <c:invertIfNegative val="0"/>
          <c:dPt>
            <c:idx val="0"/>
            <c:invertIfNegative val="0"/>
            <c:bubble3D val="0"/>
            <c:spPr>
              <a:solidFill>
                <a:schemeClr val="bg1">
                  <a:lumMod val="65000"/>
                </a:schemeClr>
              </a:solidFill>
              <a:ln w="25400">
                <a:solidFill>
                  <a:schemeClr val="bg1">
                    <a:lumMod val="65000"/>
                  </a:schemeClr>
                </a:solidFill>
                <a:miter lim="800000"/>
              </a:ln>
              <a:effectLst/>
            </c:spPr>
          </c:dPt>
          <c:dLbls>
            <c:spPr>
              <a:noFill/>
              <a:ln>
                <a:noFill/>
              </a:ln>
              <a:effectLst/>
            </c:spPr>
            <c:txPr>
              <a:bodyPr rot="0" spcFirstLastPara="1" vertOverflow="ellipsis" vert="horz" wrap="square" lIns="38100" tIns="19050" rIns="38100" bIns="19050" anchor="ctr" anchorCtr="1">
                <a:spAutoFit/>
              </a:bodyPr>
              <a:lstStyle/>
              <a:p>
                <a:pPr>
                  <a:defRPr sz="700" b="1" i="0" u="none" strike="noStrike" kern="1200" baseline="0">
                    <a:solidFill>
                      <a:schemeClr val="bg1"/>
                    </a:solidFill>
                    <a:latin typeface="メイリオ" panose="020B0604030504040204" pitchFamily="50" charset="-128"/>
                    <a:ea typeface="メイリオ" panose="020B0604030504040204" pitchFamily="50" charset="-128"/>
                    <a:cs typeface="メイリオ" panose="020B0604030504040204" pitchFamily="50" charset="-128"/>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Sheet1!$A$2:$A$17</c:f>
              <c:strCache>
                <c:ptCount val="16"/>
                <c:pt idx="0">
                  <c:v>H30</c:v>
                </c:pt>
                <c:pt idx="1">
                  <c:v>R01</c:v>
                </c:pt>
                <c:pt idx="2">
                  <c:v>R02</c:v>
                </c:pt>
                <c:pt idx="3">
                  <c:v>R03</c:v>
                </c:pt>
                <c:pt idx="4">
                  <c:v>R04</c:v>
                </c:pt>
                <c:pt idx="5">
                  <c:v>R05</c:v>
                </c:pt>
                <c:pt idx="6">
                  <c:v>R06</c:v>
                </c:pt>
                <c:pt idx="7">
                  <c:v>R07</c:v>
                </c:pt>
                <c:pt idx="8">
                  <c:v>R08</c:v>
                </c:pt>
                <c:pt idx="9">
                  <c:v>R09</c:v>
                </c:pt>
                <c:pt idx="10">
                  <c:v>R10</c:v>
                </c:pt>
                <c:pt idx="11">
                  <c:v>R11</c:v>
                </c:pt>
                <c:pt idx="12">
                  <c:v>R12</c:v>
                </c:pt>
                <c:pt idx="13">
                  <c:v>R13</c:v>
                </c:pt>
                <c:pt idx="14">
                  <c:v>R14</c:v>
                </c:pt>
                <c:pt idx="15">
                  <c:v>R15</c:v>
                </c:pt>
              </c:strCache>
            </c:strRef>
          </c:cat>
          <c:val>
            <c:numRef>
              <c:f>Sheet1!$B$2:$B$17</c:f>
              <c:numCache>
                <c:formatCode>#,##0</c:formatCode>
                <c:ptCount val="16"/>
                <c:pt idx="0">
                  <c:v>181</c:v>
                </c:pt>
                <c:pt idx="1">
                  <c:v>178</c:v>
                </c:pt>
                <c:pt idx="2">
                  <c:v>178</c:v>
                </c:pt>
                <c:pt idx="3">
                  <c:v>180</c:v>
                </c:pt>
                <c:pt idx="4">
                  <c:v>181</c:v>
                </c:pt>
                <c:pt idx="5">
                  <c:v>183</c:v>
                </c:pt>
                <c:pt idx="6">
                  <c:v>178</c:v>
                </c:pt>
                <c:pt idx="7">
                  <c:v>166</c:v>
                </c:pt>
                <c:pt idx="8">
                  <c:v>156</c:v>
                </c:pt>
                <c:pt idx="9">
                  <c:v>153</c:v>
                </c:pt>
                <c:pt idx="10">
                  <c:v>153</c:v>
                </c:pt>
                <c:pt idx="11">
                  <c:v>150</c:v>
                </c:pt>
                <c:pt idx="12">
                  <c:v>149</c:v>
                </c:pt>
                <c:pt idx="13">
                  <c:v>149</c:v>
                </c:pt>
                <c:pt idx="14">
                  <c:v>149</c:v>
                </c:pt>
                <c:pt idx="15">
                  <c:v>147</c:v>
                </c:pt>
              </c:numCache>
            </c:numRef>
          </c:val>
        </c:ser>
        <c:ser>
          <c:idx val="1"/>
          <c:order val="1"/>
          <c:tx>
            <c:strRef>
              <c:f>Sheet1!$C$1</c:f>
              <c:strCache>
                <c:ptCount val="1"/>
                <c:pt idx="0">
                  <c:v>利子</c:v>
                </c:pt>
              </c:strCache>
            </c:strRef>
          </c:tx>
          <c:spPr>
            <a:pattFill prst="pct25">
              <a:fgClr>
                <a:schemeClr val="tx1">
                  <a:lumMod val="50000"/>
                  <a:lumOff val="50000"/>
                </a:schemeClr>
              </a:fgClr>
              <a:bgClr>
                <a:schemeClr val="bg1"/>
              </a:bgClr>
            </a:pattFill>
            <a:ln>
              <a:solidFill>
                <a:schemeClr val="bg1"/>
              </a:solidFill>
            </a:ln>
            <a:effectLst/>
          </c:spPr>
          <c:invertIfNegative val="0"/>
          <c:dPt>
            <c:idx val="0"/>
            <c:invertIfNegative val="0"/>
            <c:bubble3D val="0"/>
            <c:spPr>
              <a:solidFill>
                <a:schemeClr val="tx1">
                  <a:lumMod val="50000"/>
                  <a:lumOff val="50000"/>
                </a:schemeClr>
              </a:solidFill>
              <a:ln>
                <a:solidFill>
                  <a:schemeClr val="bg1"/>
                </a:solidFill>
              </a:ln>
              <a:effectLst/>
            </c:spPr>
          </c:dPt>
          <c:dPt>
            <c:idx val="1"/>
            <c:invertIfNegative val="0"/>
            <c:bubble3D val="0"/>
            <c:spPr>
              <a:solidFill>
                <a:schemeClr val="tx1">
                  <a:lumMod val="50000"/>
                  <a:lumOff val="50000"/>
                </a:schemeClr>
              </a:solidFill>
              <a:ln>
                <a:solidFill>
                  <a:schemeClr val="bg1"/>
                </a:solidFill>
              </a:ln>
              <a:effectLst/>
            </c:spPr>
          </c:dPt>
          <c:cat>
            <c:strRef>
              <c:f>Sheet1!$A$2:$A$17</c:f>
              <c:strCache>
                <c:ptCount val="16"/>
                <c:pt idx="0">
                  <c:v>H30</c:v>
                </c:pt>
                <c:pt idx="1">
                  <c:v>R01</c:v>
                </c:pt>
                <c:pt idx="2">
                  <c:v>R02</c:v>
                </c:pt>
                <c:pt idx="3">
                  <c:v>R03</c:v>
                </c:pt>
                <c:pt idx="4">
                  <c:v>R04</c:v>
                </c:pt>
                <c:pt idx="5">
                  <c:v>R05</c:v>
                </c:pt>
                <c:pt idx="6">
                  <c:v>R06</c:v>
                </c:pt>
                <c:pt idx="7">
                  <c:v>R07</c:v>
                </c:pt>
                <c:pt idx="8">
                  <c:v>R08</c:v>
                </c:pt>
                <c:pt idx="9">
                  <c:v>R09</c:v>
                </c:pt>
                <c:pt idx="10">
                  <c:v>R10</c:v>
                </c:pt>
                <c:pt idx="11">
                  <c:v>R11</c:v>
                </c:pt>
                <c:pt idx="12">
                  <c:v>R12</c:v>
                </c:pt>
                <c:pt idx="13">
                  <c:v>R13</c:v>
                </c:pt>
                <c:pt idx="14">
                  <c:v>R14</c:v>
                </c:pt>
                <c:pt idx="15">
                  <c:v>R15</c:v>
                </c:pt>
              </c:strCache>
            </c:strRef>
          </c:cat>
          <c:val>
            <c:numRef>
              <c:f>Sheet1!$C$2:$C$17</c:f>
              <c:numCache>
                <c:formatCode>General</c:formatCode>
                <c:ptCount val="16"/>
              </c:numCache>
            </c:numRef>
          </c:val>
        </c:ser>
        <c:dLbls>
          <c:showLegendKey val="0"/>
          <c:showVal val="0"/>
          <c:showCatName val="0"/>
          <c:showSerName val="0"/>
          <c:showPercent val="0"/>
          <c:showBubbleSize val="0"/>
        </c:dLbls>
        <c:gapWidth val="40"/>
        <c:overlap val="100"/>
        <c:axId val="276456168"/>
        <c:axId val="274628312"/>
      </c:barChart>
      <c:catAx>
        <c:axId val="27645616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defRPr>
            </a:pPr>
            <a:endParaRPr lang="ja-JP"/>
          </a:p>
        </c:txPr>
        <c:crossAx val="274628312"/>
        <c:crosses val="autoZero"/>
        <c:auto val="1"/>
        <c:lblAlgn val="ctr"/>
        <c:lblOffset val="100"/>
        <c:tickLblSkip val="2"/>
        <c:noMultiLvlLbl val="0"/>
      </c:catAx>
      <c:valAx>
        <c:axId val="274628312"/>
        <c:scaling>
          <c:orientation val="minMax"/>
          <c:min val="0"/>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defRPr>
            </a:pPr>
            <a:endParaRPr lang="ja-JP"/>
          </a:p>
        </c:txPr>
        <c:crossAx val="276456168"/>
        <c:crosses val="autoZero"/>
        <c:crossBetween val="between"/>
        <c:majorUnit val="100"/>
      </c:valAx>
      <c:spPr>
        <a:noFill/>
        <a:ln>
          <a:noFill/>
        </a:ln>
        <a:effectLst/>
      </c:spPr>
    </c:plotArea>
    <c:plotVisOnly val="1"/>
    <c:dispBlanksAs val="gap"/>
    <c:showDLblsOverMax val="0"/>
  </c:chart>
  <c:spPr>
    <a:noFill/>
    <a:ln>
      <a:noFill/>
    </a:ln>
    <a:effectLst/>
  </c:spPr>
  <c:txPr>
    <a:bodyPr/>
    <a:lstStyle/>
    <a:p>
      <a:pPr>
        <a:defRPr sz="1200">
          <a:latin typeface="メイリオ" panose="020B0604030504040204" pitchFamily="50" charset="-128"/>
          <a:ea typeface="メイリオ" panose="020B0604030504040204" pitchFamily="50" charset="-128"/>
          <a:cs typeface="メイリオ" panose="020B0604030504040204" pitchFamily="50" charset="-128"/>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manualLayout>
          <c:layoutTarget val="inner"/>
          <c:xMode val="edge"/>
          <c:yMode val="edge"/>
          <c:x val="0.12378125"/>
          <c:y val="5.5121527777777776E-2"/>
          <c:w val="0.84025717592592597"/>
          <c:h val="0.8580511111111111"/>
        </c:manualLayout>
      </c:layout>
      <c:barChart>
        <c:barDir val="col"/>
        <c:grouping val="stacked"/>
        <c:varyColors val="0"/>
        <c:ser>
          <c:idx val="0"/>
          <c:order val="0"/>
          <c:tx>
            <c:strRef>
              <c:f>Sheet1!$B$1</c:f>
              <c:strCache>
                <c:ptCount val="1"/>
                <c:pt idx="0">
                  <c:v>借換後</c:v>
                </c:pt>
              </c:strCache>
            </c:strRef>
          </c:tx>
          <c:spPr>
            <a:solidFill>
              <a:schemeClr val="accent5">
                <a:lumMod val="75000"/>
              </a:schemeClr>
            </a:solidFill>
            <a:ln w="25400">
              <a:solidFill>
                <a:schemeClr val="accent5">
                  <a:lumMod val="75000"/>
                </a:schemeClr>
              </a:solidFill>
              <a:miter lim="800000"/>
            </a:ln>
            <a:effectLst/>
          </c:spPr>
          <c:invertIfNegative val="0"/>
          <c:dPt>
            <c:idx val="0"/>
            <c:invertIfNegative val="0"/>
            <c:bubble3D val="0"/>
            <c:spPr>
              <a:solidFill>
                <a:schemeClr val="accent5">
                  <a:lumMod val="75000"/>
                </a:schemeClr>
              </a:solidFill>
              <a:ln w="25400">
                <a:solidFill>
                  <a:schemeClr val="accent5">
                    <a:lumMod val="75000"/>
                  </a:schemeClr>
                </a:solidFill>
                <a:miter lim="800000"/>
              </a:ln>
              <a:effectLst/>
            </c:spPr>
          </c:dPt>
          <c:dLbls>
            <c:spPr>
              <a:noFill/>
              <a:ln>
                <a:noFill/>
              </a:ln>
              <a:effectLst/>
            </c:spPr>
            <c:txPr>
              <a:bodyPr rot="0" spcFirstLastPara="1" vertOverflow="ellipsis" vert="horz" wrap="square" lIns="38100" tIns="19050" rIns="38100" bIns="19050" anchor="ctr" anchorCtr="1">
                <a:spAutoFit/>
              </a:bodyPr>
              <a:lstStyle/>
              <a:p>
                <a:pPr>
                  <a:defRPr sz="700" b="1" i="0" u="none" strike="noStrike" kern="1200" baseline="0">
                    <a:solidFill>
                      <a:schemeClr val="bg1"/>
                    </a:solidFill>
                    <a:latin typeface="メイリオ" panose="020B0604030504040204" pitchFamily="50" charset="-128"/>
                    <a:ea typeface="メイリオ" panose="020B0604030504040204" pitchFamily="50" charset="-128"/>
                    <a:cs typeface="メイリオ" panose="020B0604030504040204" pitchFamily="50" charset="-128"/>
                  </a:defRPr>
                </a:pPr>
                <a:endParaRPr lang="ja-JP"/>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Sheet1!$A$2:$A$17</c:f>
              <c:strCache>
                <c:ptCount val="16"/>
                <c:pt idx="0">
                  <c:v>H30</c:v>
                </c:pt>
                <c:pt idx="1">
                  <c:v>R01</c:v>
                </c:pt>
                <c:pt idx="2">
                  <c:v>R02</c:v>
                </c:pt>
                <c:pt idx="3">
                  <c:v>R03</c:v>
                </c:pt>
                <c:pt idx="4">
                  <c:v>R04</c:v>
                </c:pt>
                <c:pt idx="5">
                  <c:v>R05</c:v>
                </c:pt>
                <c:pt idx="6">
                  <c:v>R06</c:v>
                </c:pt>
                <c:pt idx="7">
                  <c:v>R07</c:v>
                </c:pt>
                <c:pt idx="8">
                  <c:v>R08</c:v>
                </c:pt>
                <c:pt idx="9">
                  <c:v>R09</c:v>
                </c:pt>
                <c:pt idx="10">
                  <c:v>R10</c:v>
                </c:pt>
                <c:pt idx="11">
                  <c:v>R11</c:v>
                </c:pt>
                <c:pt idx="12">
                  <c:v>R12</c:v>
                </c:pt>
                <c:pt idx="13">
                  <c:v>R13</c:v>
                </c:pt>
                <c:pt idx="14">
                  <c:v>R14</c:v>
                </c:pt>
                <c:pt idx="15">
                  <c:v>R15</c:v>
                </c:pt>
              </c:strCache>
            </c:strRef>
          </c:cat>
          <c:val>
            <c:numRef>
              <c:f>Sheet1!$B$2:$B$17</c:f>
              <c:numCache>
                <c:formatCode>#,##0</c:formatCode>
                <c:ptCount val="16"/>
                <c:pt idx="0">
                  <c:v>181</c:v>
                </c:pt>
                <c:pt idx="1">
                  <c:v>178</c:v>
                </c:pt>
                <c:pt idx="2">
                  <c:v>165</c:v>
                </c:pt>
                <c:pt idx="3">
                  <c:v>167</c:v>
                </c:pt>
                <c:pt idx="4">
                  <c:v>165</c:v>
                </c:pt>
                <c:pt idx="5">
                  <c:v>166</c:v>
                </c:pt>
                <c:pt idx="6">
                  <c:v>161</c:v>
                </c:pt>
                <c:pt idx="7">
                  <c:v>152</c:v>
                </c:pt>
                <c:pt idx="8">
                  <c:v>146</c:v>
                </c:pt>
                <c:pt idx="9">
                  <c:v>146</c:v>
                </c:pt>
                <c:pt idx="10">
                  <c:v>148</c:v>
                </c:pt>
                <c:pt idx="11">
                  <c:v>147</c:v>
                </c:pt>
                <c:pt idx="12">
                  <c:v>148</c:v>
                </c:pt>
                <c:pt idx="13">
                  <c:v>147</c:v>
                </c:pt>
                <c:pt idx="14">
                  <c:v>148</c:v>
                </c:pt>
                <c:pt idx="15">
                  <c:v>150</c:v>
                </c:pt>
              </c:numCache>
            </c:numRef>
          </c:val>
        </c:ser>
        <c:ser>
          <c:idx val="1"/>
          <c:order val="1"/>
          <c:tx>
            <c:strRef>
              <c:f>Sheet1!$C$1</c:f>
              <c:strCache>
                <c:ptCount val="1"/>
                <c:pt idx="0">
                  <c:v>削減分</c:v>
                </c:pt>
              </c:strCache>
            </c:strRef>
          </c:tx>
          <c:spPr>
            <a:solidFill>
              <a:schemeClr val="bg1"/>
            </a:solidFill>
            <a:ln w="19050">
              <a:solidFill>
                <a:schemeClr val="accent5">
                  <a:lumMod val="75000"/>
                </a:schemeClr>
              </a:solidFill>
              <a:prstDash val="sysDash"/>
              <a:miter lim="800000"/>
            </a:ln>
            <a:effectLst/>
          </c:spPr>
          <c:invertIfNegative val="0"/>
          <c:dPt>
            <c:idx val="0"/>
            <c:invertIfNegative val="0"/>
            <c:bubble3D val="0"/>
            <c:spPr>
              <a:solidFill>
                <a:schemeClr val="bg1"/>
              </a:solidFill>
              <a:ln w="19050">
                <a:solidFill>
                  <a:schemeClr val="accent5">
                    <a:lumMod val="75000"/>
                  </a:schemeClr>
                </a:solidFill>
                <a:prstDash val="sysDash"/>
                <a:miter lim="800000"/>
              </a:ln>
              <a:effectLst/>
            </c:spPr>
          </c:dPt>
          <c:dPt>
            <c:idx val="1"/>
            <c:invertIfNegative val="0"/>
            <c:bubble3D val="0"/>
            <c:spPr>
              <a:solidFill>
                <a:schemeClr val="bg1"/>
              </a:solidFill>
              <a:ln w="19050">
                <a:solidFill>
                  <a:schemeClr val="accent5">
                    <a:lumMod val="75000"/>
                  </a:schemeClr>
                </a:solidFill>
                <a:prstDash val="sysDash"/>
                <a:miter lim="800000"/>
              </a:ln>
              <a:effectLst/>
            </c:spPr>
          </c:dPt>
          <c:dLbls>
            <c:dLbl>
              <c:idx val="0"/>
              <c:delete val="1"/>
              <c:extLst>
                <c:ext xmlns:c15="http://schemas.microsoft.com/office/drawing/2012/chart" uri="{CE6537A1-D6FC-4f65-9D91-7224C49458BB}"/>
              </c:extLst>
            </c:dLbl>
            <c:dLbl>
              <c:idx val="1"/>
              <c:delete val="1"/>
              <c:extLst>
                <c:ext xmlns:c15="http://schemas.microsoft.com/office/drawing/2012/chart" uri="{CE6537A1-D6FC-4f65-9D91-7224C49458BB}"/>
              </c:extLst>
            </c:dLbl>
            <c:dLbl>
              <c:idx val="2"/>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solidFill>
                      <a:effectLst>
                        <a:glow rad="25400">
                          <a:schemeClr val="bg1"/>
                        </a:glow>
                      </a:effectLst>
                      <a:latin typeface="メイリオ" panose="020B0604030504040204" pitchFamily="50" charset="-128"/>
                      <a:ea typeface="メイリオ" panose="020B0604030504040204" pitchFamily="50" charset="-128"/>
                      <a:cs typeface="メイリオ" panose="020B0604030504040204" pitchFamily="50" charset="-128"/>
                    </a:defRPr>
                  </a:pPr>
                  <a:endParaRPr lang="ja-JP"/>
                </a:p>
              </c:txPr>
              <c:dLblPos val="ctr"/>
              <c:showLegendKey val="0"/>
              <c:showVal val="1"/>
              <c:showCatName val="0"/>
              <c:showSerName val="0"/>
              <c:showPercent val="0"/>
              <c:showBubbleSize val="0"/>
            </c:dLbl>
            <c:dLbl>
              <c:idx val="3"/>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solidFill>
                      <a:effectLst>
                        <a:glow rad="25400">
                          <a:schemeClr val="bg1"/>
                        </a:glow>
                      </a:effectLst>
                      <a:latin typeface="メイリオ" panose="020B0604030504040204" pitchFamily="50" charset="-128"/>
                      <a:ea typeface="メイリオ" panose="020B0604030504040204" pitchFamily="50" charset="-128"/>
                      <a:cs typeface="メイリオ" panose="020B0604030504040204" pitchFamily="50" charset="-128"/>
                    </a:defRPr>
                  </a:pPr>
                  <a:endParaRPr lang="ja-JP"/>
                </a:p>
              </c:txPr>
              <c:dLblPos val="ctr"/>
              <c:showLegendKey val="0"/>
              <c:showVal val="1"/>
              <c:showCatName val="0"/>
              <c:showSerName val="0"/>
              <c:showPercent val="0"/>
              <c:showBubbleSize val="0"/>
            </c:dLbl>
            <c:dLbl>
              <c:idx val="4"/>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solidFill>
                      <a:effectLst>
                        <a:glow rad="25400">
                          <a:schemeClr val="bg1"/>
                        </a:glow>
                      </a:effectLst>
                      <a:latin typeface="メイリオ" panose="020B0604030504040204" pitchFamily="50" charset="-128"/>
                      <a:ea typeface="メイリオ" panose="020B0604030504040204" pitchFamily="50" charset="-128"/>
                      <a:cs typeface="メイリオ" panose="020B0604030504040204" pitchFamily="50" charset="-128"/>
                    </a:defRPr>
                  </a:pPr>
                  <a:endParaRPr lang="ja-JP"/>
                </a:p>
              </c:txPr>
              <c:dLblPos val="ctr"/>
              <c:showLegendKey val="0"/>
              <c:showVal val="1"/>
              <c:showCatName val="0"/>
              <c:showSerName val="0"/>
              <c:showPercent val="0"/>
              <c:showBubbleSize val="0"/>
            </c:dLbl>
            <c:dLbl>
              <c:idx val="15"/>
              <c:delete val="1"/>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700" b="1" i="0" u="none" strike="noStrike" kern="1200" baseline="0">
                    <a:solidFill>
                      <a:schemeClr val="tx1"/>
                    </a:solidFill>
                    <a:effectLst>
                      <a:glow rad="25400">
                        <a:schemeClr val="bg1"/>
                      </a:glow>
                    </a:effectLst>
                    <a:latin typeface="メイリオ" panose="020B0604030504040204" pitchFamily="50" charset="-128"/>
                    <a:ea typeface="メイリオ" panose="020B0604030504040204" pitchFamily="50" charset="-128"/>
                    <a:cs typeface="メイリオ" panose="020B0604030504040204" pitchFamily="50" charset="-128"/>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Sheet1!$A$2:$A$17</c:f>
              <c:strCache>
                <c:ptCount val="16"/>
                <c:pt idx="0">
                  <c:v>H30</c:v>
                </c:pt>
                <c:pt idx="1">
                  <c:v>R01</c:v>
                </c:pt>
                <c:pt idx="2">
                  <c:v>R02</c:v>
                </c:pt>
                <c:pt idx="3">
                  <c:v>R03</c:v>
                </c:pt>
                <c:pt idx="4">
                  <c:v>R04</c:v>
                </c:pt>
                <c:pt idx="5">
                  <c:v>R05</c:v>
                </c:pt>
                <c:pt idx="6">
                  <c:v>R06</c:v>
                </c:pt>
                <c:pt idx="7">
                  <c:v>R07</c:v>
                </c:pt>
                <c:pt idx="8">
                  <c:v>R08</c:v>
                </c:pt>
                <c:pt idx="9">
                  <c:v>R09</c:v>
                </c:pt>
                <c:pt idx="10">
                  <c:v>R10</c:v>
                </c:pt>
                <c:pt idx="11">
                  <c:v>R11</c:v>
                </c:pt>
                <c:pt idx="12">
                  <c:v>R12</c:v>
                </c:pt>
                <c:pt idx="13">
                  <c:v>R13</c:v>
                </c:pt>
                <c:pt idx="14">
                  <c:v>R14</c:v>
                </c:pt>
                <c:pt idx="15">
                  <c:v>R15</c:v>
                </c:pt>
              </c:strCache>
            </c:strRef>
          </c:cat>
          <c:val>
            <c:numRef>
              <c:f>Sheet1!$C$2:$C$17</c:f>
              <c:numCache>
                <c:formatCode>General</c:formatCode>
                <c:ptCount val="16"/>
                <c:pt idx="0">
                  <c:v>0</c:v>
                </c:pt>
                <c:pt idx="1">
                  <c:v>0</c:v>
                </c:pt>
                <c:pt idx="2">
                  <c:v>13</c:v>
                </c:pt>
                <c:pt idx="3">
                  <c:v>13</c:v>
                </c:pt>
                <c:pt idx="4">
                  <c:v>16</c:v>
                </c:pt>
                <c:pt idx="5">
                  <c:v>17</c:v>
                </c:pt>
                <c:pt idx="6">
                  <c:v>17</c:v>
                </c:pt>
                <c:pt idx="7">
                  <c:v>14</c:v>
                </c:pt>
                <c:pt idx="8">
                  <c:v>10</c:v>
                </c:pt>
                <c:pt idx="9">
                  <c:v>7</c:v>
                </c:pt>
                <c:pt idx="10">
                  <c:v>5</c:v>
                </c:pt>
                <c:pt idx="11">
                  <c:v>3</c:v>
                </c:pt>
                <c:pt idx="12">
                  <c:v>1</c:v>
                </c:pt>
                <c:pt idx="13">
                  <c:v>2</c:v>
                </c:pt>
                <c:pt idx="14">
                  <c:v>1</c:v>
                </c:pt>
                <c:pt idx="15">
                  <c:v>0</c:v>
                </c:pt>
              </c:numCache>
            </c:numRef>
          </c:val>
        </c:ser>
        <c:dLbls>
          <c:showLegendKey val="0"/>
          <c:showVal val="0"/>
          <c:showCatName val="0"/>
          <c:showSerName val="0"/>
          <c:showPercent val="0"/>
          <c:showBubbleSize val="0"/>
        </c:dLbls>
        <c:gapWidth val="40"/>
        <c:overlap val="100"/>
        <c:axId val="274628704"/>
        <c:axId val="274629096"/>
      </c:barChart>
      <c:catAx>
        <c:axId val="27462870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defRPr>
            </a:pPr>
            <a:endParaRPr lang="ja-JP"/>
          </a:p>
        </c:txPr>
        <c:crossAx val="274629096"/>
        <c:crosses val="autoZero"/>
        <c:auto val="1"/>
        <c:lblAlgn val="ctr"/>
        <c:lblOffset val="100"/>
        <c:tickLblSkip val="2"/>
        <c:noMultiLvlLbl val="0"/>
      </c:catAx>
      <c:valAx>
        <c:axId val="274629096"/>
        <c:scaling>
          <c:orientation val="minMax"/>
          <c:min val="0"/>
        </c:scaling>
        <c:delete val="0"/>
        <c:axPos val="l"/>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defRPr>
            </a:pPr>
            <a:endParaRPr lang="ja-JP"/>
          </a:p>
        </c:txPr>
        <c:crossAx val="274628704"/>
        <c:crosses val="autoZero"/>
        <c:crossBetween val="between"/>
        <c:majorUnit val="100"/>
      </c:valAx>
      <c:spPr>
        <a:noFill/>
        <a:ln>
          <a:noFill/>
        </a:ln>
        <a:effectLst/>
      </c:spPr>
    </c:plotArea>
    <c:plotVisOnly val="1"/>
    <c:dispBlanksAs val="gap"/>
    <c:showDLblsOverMax val="0"/>
  </c:chart>
  <c:spPr>
    <a:noFill/>
    <a:ln>
      <a:noFill/>
    </a:ln>
    <a:effectLst/>
  </c:spPr>
  <c:txPr>
    <a:bodyPr/>
    <a:lstStyle/>
    <a:p>
      <a:pPr>
        <a:defRPr sz="1200">
          <a:latin typeface="メイリオ" panose="020B0604030504040204" pitchFamily="50" charset="-128"/>
          <a:ea typeface="メイリオ" panose="020B0604030504040204" pitchFamily="50" charset="-128"/>
          <a:cs typeface="メイリオ" panose="020B0604030504040204" pitchFamily="50" charset="-128"/>
        </a:defRPr>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withinLinear" id="16">
  <a:schemeClr val="accent3"/>
</cs:colorStyle>
</file>

<file path=ppt/charts/colors2.xml><?xml version="1.0" encoding="utf-8"?>
<cs:colorStyle xmlns:cs="http://schemas.microsoft.com/office/drawing/2012/chartStyle" xmlns:a="http://schemas.openxmlformats.org/drawingml/2006/main" meth="withinLinear" id="16">
  <a:schemeClr val="accent3"/>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0.91777</cdr:x>
      <cdr:y>0.26819</cdr:y>
    </cdr:from>
    <cdr:to>
      <cdr:x>0.95746</cdr:x>
      <cdr:y>0.28362</cdr:y>
    </cdr:to>
    <cdr:sp macro="" textlink="">
      <cdr:nvSpPr>
        <cdr:cNvPr id="2" name="正方形/長方形 1"/>
        <cdr:cNvSpPr/>
      </cdr:nvSpPr>
      <cdr:spPr>
        <a:xfrm xmlns:a="http://schemas.openxmlformats.org/drawingml/2006/main">
          <a:off x="3964782" y="868931"/>
          <a:ext cx="171449" cy="50007"/>
        </a:xfrm>
        <a:prstGeom xmlns:a="http://schemas.openxmlformats.org/drawingml/2006/main" prst="rect">
          <a:avLst/>
        </a:prstGeom>
        <a:noFill xmlns:a="http://schemas.openxmlformats.org/drawingml/2006/main"/>
        <a:ln xmlns:a="http://schemas.openxmlformats.org/drawingml/2006/main" w="19050">
          <a:solidFill>
            <a:srgbClr val="C00000"/>
          </a:solidFill>
          <a:prstDash val="sysDash"/>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wrap="none">
          <a:noAutofit/>
        </a:bodyPr>
        <a:lstStyle xmlns:a="http://schemas.openxmlformats.org/drawingml/2006/main"/>
        <a:p xmlns:a="http://schemas.openxmlformats.org/drawingml/2006/main">
          <a:endParaRPr lang="ja-JP" sz="1000" dirty="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cdr:txBody>
    </cdr:sp>
  </cdr:relSizeAnchor>
  <cdr:relSizeAnchor xmlns:cdr="http://schemas.openxmlformats.org/drawingml/2006/chartDrawing">
    <cdr:from>
      <cdr:x>0.89879</cdr:x>
      <cdr:y>0.21773</cdr:y>
    </cdr:from>
    <cdr:to>
      <cdr:x>0.97642</cdr:x>
      <cdr:y>0.27947</cdr:y>
    </cdr:to>
    <cdr:sp macro="" textlink="">
      <cdr:nvSpPr>
        <cdr:cNvPr id="3" name="正方形/長方形 2"/>
        <cdr:cNvSpPr/>
      </cdr:nvSpPr>
      <cdr:spPr>
        <a:xfrm xmlns:a="http://schemas.openxmlformats.org/drawingml/2006/main">
          <a:off x="3882777" y="705443"/>
          <a:ext cx="335348" cy="200055"/>
        </a:xfrm>
        <a:prstGeom xmlns:a="http://schemas.openxmlformats.org/drawingml/2006/main" prst="rect">
          <a:avLst/>
        </a:prstGeom>
        <a:noFill xmlns:a="http://schemas.openxmlformats.org/drawingml/2006/main"/>
        <a:ln xmlns:a="http://schemas.openxmlformats.org/drawingml/2006/main" w="19050">
          <a:noFill/>
          <a:prstDash val="sysDash"/>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wrap="none">
          <a:spAutoFit/>
        </a:bodyPr>
        <a:lstStyle xmlns:a="http://schemas.openxmlformats.org/drawingml/2006/main"/>
        <a:p xmlns:a="http://schemas.openxmlformats.org/drawingml/2006/main">
          <a:r>
            <a:rPr lang="ja-JP" altLang="en-US" sz="7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7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3</a:t>
          </a:r>
          <a:endParaRPr lang="ja-JP" sz="700" b="1" dirty="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cdr:txBody>
    </cdr:sp>
  </cdr:relSizeAnchor>
  <cdr:relSizeAnchor xmlns:cdr="http://schemas.openxmlformats.org/drawingml/2006/chartDrawing">
    <cdr:from>
      <cdr:x>0.59945</cdr:x>
      <cdr:y>0.11278</cdr:y>
    </cdr:from>
    <cdr:to>
      <cdr:x>0.72264</cdr:x>
      <cdr:y>0.16724</cdr:y>
    </cdr:to>
    <cdr:sp macro="" textlink="">
      <cdr:nvSpPr>
        <cdr:cNvPr id="4" name="正方形/長方形 3"/>
        <cdr:cNvSpPr/>
      </cdr:nvSpPr>
      <cdr:spPr>
        <a:xfrm xmlns:a="http://schemas.openxmlformats.org/drawingml/2006/main">
          <a:off x="2589625" y="406017"/>
          <a:ext cx="532194" cy="196045"/>
        </a:xfrm>
        <a:prstGeom xmlns:a="http://schemas.openxmlformats.org/drawingml/2006/main" prst="rect">
          <a:avLst/>
        </a:prstGeom>
        <a:noFill xmlns:a="http://schemas.openxmlformats.org/drawingml/2006/main"/>
        <a:ln xmlns:a="http://schemas.openxmlformats.org/drawingml/2006/main" w="19050">
          <a:solidFill>
            <a:schemeClr val="accent5">
              <a:lumMod val="75000"/>
            </a:schemeClr>
          </a:solidFill>
          <a:prstDash val="sysDash"/>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wrap="none">
          <a:noAutofit/>
        </a:bodyPr>
        <a:lstStyle xmlns:a="http://schemas.openxmlformats.org/drawingml/2006/main"/>
        <a:p xmlns:a="http://schemas.openxmlformats.org/drawingml/2006/main">
          <a:endParaRPr lang="ja-JP" sz="1000" dirty="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6"/>
            <a:ext cx="3078206" cy="513284"/>
          </a:xfrm>
          <a:prstGeom prst="rect">
            <a:avLst/>
          </a:prstGeom>
        </p:spPr>
        <p:txBody>
          <a:bodyPr vert="horz" lIns="94612" tIns="47303" rIns="94612" bIns="47303"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4207" y="6"/>
            <a:ext cx="3078206" cy="513284"/>
          </a:xfrm>
          <a:prstGeom prst="rect">
            <a:avLst/>
          </a:prstGeom>
        </p:spPr>
        <p:txBody>
          <a:bodyPr vert="horz" lIns="94612" tIns="47303" rIns="94612" bIns="47303" rtlCol="0"/>
          <a:lstStyle>
            <a:lvl1pPr algn="r">
              <a:defRPr sz="1200"/>
            </a:lvl1pPr>
          </a:lstStyle>
          <a:p>
            <a:fld id="{8D19A3EC-0A99-4E1E-B284-778ACBAA0CF5}" type="datetimeFigureOut">
              <a:rPr kumimoji="1" lang="ja-JP" altLang="en-US" smtClean="0"/>
              <a:t>2024/9/27</a:t>
            </a:fld>
            <a:endParaRPr kumimoji="1" lang="ja-JP" altLang="en-US"/>
          </a:p>
        </p:txBody>
      </p:sp>
      <p:sp>
        <p:nvSpPr>
          <p:cNvPr id="4" name="スライド イメージ プレースホルダー 3"/>
          <p:cNvSpPr>
            <a:spLocks noGrp="1" noRot="1" noChangeAspect="1"/>
          </p:cNvSpPr>
          <p:nvPr>
            <p:ph type="sldImg" idx="2"/>
          </p:nvPr>
        </p:nvSpPr>
        <p:spPr>
          <a:xfrm>
            <a:off x="1057275" y="1279525"/>
            <a:ext cx="4989513" cy="3454400"/>
          </a:xfrm>
          <a:prstGeom prst="rect">
            <a:avLst/>
          </a:prstGeom>
          <a:noFill/>
          <a:ln w="12700">
            <a:solidFill>
              <a:prstClr val="black"/>
            </a:solidFill>
          </a:ln>
        </p:spPr>
        <p:txBody>
          <a:bodyPr vert="horz" lIns="94612" tIns="47303" rIns="94612" bIns="47303" rtlCol="0" anchor="ctr"/>
          <a:lstStyle/>
          <a:p>
            <a:endParaRPr lang="ja-JP" altLang="en-US"/>
          </a:p>
        </p:txBody>
      </p:sp>
      <p:sp>
        <p:nvSpPr>
          <p:cNvPr id="5" name="ノート プレースホルダー 4"/>
          <p:cNvSpPr>
            <a:spLocks noGrp="1"/>
          </p:cNvSpPr>
          <p:nvPr>
            <p:ph type="body" sz="quarter" idx="3"/>
          </p:nvPr>
        </p:nvSpPr>
        <p:spPr>
          <a:xfrm>
            <a:off x="710739" y="4925241"/>
            <a:ext cx="5682588" cy="4029439"/>
          </a:xfrm>
          <a:prstGeom prst="rect">
            <a:avLst/>
          </a:prstGeom>
        </p:spPr>
        <p:txBody>
          <a:bodyPr vert="horz" lIns="94612" tIns="47303" rIns="94612" bIns="47303"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721330"/>
            <a:ext cx="3078206" cy="513284"/>
          </a:xfrm>
          <a:prstGeom prst="rect">
            <a:avLst/>
          </a:prstGeom>
        </p:spPr>
        <p:txBody>
          <a:bodyPr vert="horz" lIns="94612" tIns="47303" rIns="94612" bIns="47303"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4207" y="9721330"/>
            <a:ext cx="3078206" cy="513284"/>
          </a:xfrm>
          <a:prstGeom prst="rect">
            <a:avLst/>
          </a:prstGeom>
        </p:spPr>
        <p:txBody>
          <a:bodyPr vert="horz" lIns="94612" tIns="47303" rIns="94612" bIns="47303" rtlCol="0" anchor="b"/>
          <a:lstStyle>
            <a:lvl1pPr algn="r">
              <a:defRPr sz="1200"/>
            </a:lvl1pPr>
          </a:lstStyle>
          <a:p>
            <a:fld id="{0D327BED-4165-4950-B207-E88126095C27}" type="slidenum">
              <a:rPr kumimoji="1" lang="ja-JP" altLang="en-US" smtClean="0"/>
              <a:t>‹#›</a:t>
            </a:fld>
            <a:endParaRPr kumimoji="1" lang="ja-JP" altLang="en-US"/>
          </a:p>
        </p:txBody>
      </p:sp>
    </p:spTree>
    <p:extLst>
      <p:ext uri="{BB962C8B-B14F-4D97-AF65-F5344CB8AC3E}">
        <p14:creationId xmlns:p14="http://schemas.microsoft.com/office/powerpoint/2010/main" val="139559981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F55AE54-95FA-4331-8844-3E1B51B897F7}" type="slidenum">
              <a:rPr kumimoji="1" lang="ja-JP" altLang="en-US" smtClean="0"/>
              <a:t>1</a:t>
            </a:fld>
            <a:endParaRPr kumimoji="1" lang="ja-JP" altLang="en-US" dirty="0"/>
          </a:p>
        </p:txBody>
      </p:sp>
    </p:spTree>
    <p:extLst>
      <p:ext uri="{BB962C8B-B14F-4D97-AF65-F5344CB8AC3E}">
        <p14:creationId xmlns:p14="http://schemas.microsoft.com/office/powerpoint/2010/main" val="3616197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D327BED-4165-4950-B207-E88126095C27}" type="slidenum">
              <a:rPr kumimoji="1" lang="ja-JP" altLang="en-US" smtClean="0"/>
              <a:t>3</a:t>
            </a:fld>
            <a:endParaRPr kumimoji="1" lang="ja-JP" altLang="en-US"/>
          </a:p>
        </p:txBody>
      </p:sp>
    </p:spTree>
    <p:extLst>
      <p:ext uri="{BB962C8B-B14F-4D97-AF65-F5344CB8AC3E}">
        <p14:creationId xmlns:p14="http://schemas.microsoft.com/office/powerpoint/2010/main" val="41400490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D327BED-4165-4950-B207-E88126095C27}" type="slidenum">
              <a:rPr kumimoji="1" lang="ja-JP" altLang="en-US" smtClean="0"/>
              <a:t>5</a:t>
            </a:fld>
            <a:endParaRPr kumimoji="1" lang="ja-JP" altLang="en-US" dirty="0"/>
          </a:p>
        </p:txBody>
      </p:sp>
    </p:spTree>
    <p:extLst>
      <p:ext uri="{BB962C8B-B14F-4D97-AF65-F5344CB8AC3E}">
        <p14:creationId xmlns:p14="http://schemas.microsoft.com/office/powerpoint/2010/main" val="991075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D327BED-4165-4950-B207-E88126095C27}" type="slidenum">
              <a:rPr kumimoji="1" lang="ja-JP" altLang="en-US" smtClean="0"/>
              <a:t>6</a:t>
            </a:fld>
            <a:endParaRPr kumimoji="1" lang="ja-JP" altLang="en-US"/>
          </a:p>
        </p:txBody>
      </p:sp>
    </p:spTree>
    <p:extLst>
      <p:ext uri="{BB962C8B-B14F-4D97-AF65-F5344CB8AC3E}">
        <p14:creationId xmlns:p14="http://schemas.microsoft.com/office/powerpoint/2010/main" val="28929897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AF2ACB4-C20C-4A4A-A635-F6D8ECD72348}" type="slidenum">
              <a:rPr kumimoji="1" lang="ja-JP" altLang="en-US" smtClean="0"/>
              <a:t>9</a:t>
            </a:fld>
            <a:endParaRPr kumimoji="1" lang="ja-JP" altLang="en-US"/>
          </a:p>
        </p:txBody>
      </p:sp>
    </p:spTree>
    <p:extLst>
      <p:ext uri="{BB962C8B-B14F-4D97-AF65-F5344CB8AC3E}">
        <p14:creationId xmlns:p14="http://schemas.microsoft.com/office/powerpoint/2010/main" val="16858609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 イメージ プレースホルダー 1"/>
          <p:cNvSpPr>
            <a:spLocks noGrp="1" noRot="1" noChangeAspect="1" noTextEdit="1"/>
          </p:cNvSpPr>
          <p:nvPr>
            <p:ph type="sldImg"/>
          </p:nvPr>
        </p:nvSpPr>
        <p:spPr>
          <a:xfrm>
            <a:off x="546100" y="1506538"/>
            <a:ext cx="5894388" cy="4081462"/>
          </a:xfrm>
          <a:ln/>
        </p:spPr>
      </p:sp>
      <p:sp>
        <p:nvSpPr>
          <p:cNvPr id="7171" name="ノート プレースホルダー 2"/>
          <p:cNvSpPr>
            <a:spLocks noGrp="1"/>
          </p:cNvSpPr>
          <p:nvPr>
            <p:ph type="body" idx="1"/>
          </p:nvPr>
        </p:nvSpPr>
        <p:spPr>
          <a:noFill/>
        </p:spPr>
        <p:txBody>
          <a:bodyPr/>
          <a:lstStyle/>
          <a:p>
            <a:endParaRPr lang="ja-JP" altLang="en-US" smtClean="0"/>
          </a:p>
        </p:txBody>
      </p:sp>
    </p:spTree>
    <p:extLst>
      <p:ext uri="{BB962C8B-B14F-4D97-AF65-F5344CB8AC3E}">
        <p14:creationId xmlns:p14="http://schemas.microsoft.com/office/powerpoint/2010/main" val="27668478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D327BED-4165-4950-B207-E88126095C27}" type="slidenum">
              <a:rPr kumimoji="1" lang="ja-JP" altLang="en-US" smtClean="0"/>
              <a:t>16</a:t>
            </a:fld>
            <a:endParaRPr kumimoji="1" lang="ja-JP" altLang="en-US"/>
          </a:p>
        </p:txBody>
      </p:sp>
    </p:spTree>
    <p:extLst>
      <p:ext uri="{BB962C8B-B14F-4D97-AF65-F5344CB8AC3E}">
        <p14:creationId xmlns:p14="http://schemas.microsoft.com/office/powerpoint/2010/main" val="36414886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0D327BED-4165-4950-B207-E88126095C27}" type="slidenum">
              <a:rPr kumimoji="1" lang="ja-JP" altLang="en-US" smtClean="0"/>
              <a:t>23</a:t>
            </a:fld>
            <a:endParaRPr kumimoji="1" lang="ja-JP" altLang="en-US"/>
          </a:p>
        </p:txBody>
      </p:sp>
    </p:spTree>
    <p:extLst>
      <p:ext uri="{BB962C8B-B14F-4D97-AF65-F5344CB8AC3E}">
        <p14:creationId xmlns:p14="http://schemas.microsoft.com/office/powerpoint/2010/main" val="15053443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E8601647-41E1-426A-8C5A-AA1C35AD4B2C}" type="datetime1">
              <a:rPr kumimoji="1" lang="ja-JP" altLang="en-US" smtClean="0"/>
              <a:t>2024/9/27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0A4011E-0A6B-4D3D-BF26-64A4FD5D9A31}" type="slidenum">
              <a:rPr kumimoji="1" lang="ja-JP" altLang="en-US" smtClean="0"/>
              <a:t>‹#›</a:t>
            </a:fld>
            <a:endParaRPr kumimoji="1" lang="ja-JP" altLang="en-US"/>
          </a:p>
        </p:txBody>
      </p:sp>
    </p:spTree>
    <p:extLst>
      <p:ext uri="{BB962C8B-B14F-4D97-AF65-F5344CB8AC3E}">
        <p14:creationId xmlns:p14="http://schemas.microsoft.com/office/powerpoint/2010/main" val="4068849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29C2690-795B-4B08-8AF2-66BF05CF2A35}" type="datetime1">
              <a:rPr kumimoji="1" lang="ja-JP" altLang="en-US" smtClean="0"/>
              <a:t>2024/9/27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0A4011E-0A6B-4D3D-BF26-64A4FD5D9A31}" type="slidenum">
              <a:rPr kumimoji="1" lang="ja-JP" altLang="en-US" smtClean="0"/>
              <a:t>‹#›</a:t>
            </a:fld>
            <a:endParaRPr kumimoji="1" lang="ja-JP" altLang="en-US"/>
          </a:p>
        </p:txBody>
      </p:sp>
    </p:spTree>
    <p:extLst>
      <p:ext uri="{BB962C8B-B14F-4D97-AF65-F5344CB8AC3E}">
        <p14:creationId xmlns:p14="http://schemas.microsoft.com/office/powerpoint/2010/main" val="3313373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14B7A3D9-F959-4D72-AC3E-4C29D915F21E}" type="datetime1">
              <a:rPr kumimoji="1" lang="ja-JP" altLang="en-US" smtClean="0"/>
              <a:t>2024/9/27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0A4011E-0A6B-4D3D-BF26-64A4FD5D9A31}" type="slidenum">
              <a:rPr kumimoji="1" lang="ja-JP" altLang="en-US" smtClean="0"/>
              <a:t>‹#›</a:t>
            </a:fld>
            <a:endParaRPr kumimoji="1" lang="ja-JP" altLang="en-US"/>
          </a:p>
        </p:txBody>
      </p:sp>
    </p:spTree>
    <p:extLst>
      <p:ext uri="{BB962C8B-B14F-4D97-AF65-F5344CB8AC3E}">
        <p14:creationId xmlns:p14="http://schemas.microsoft.com/office/powerpoint/2010/main" val="3127797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1E4636E5-A8D8-4257-9567-35631D385B46}" type="datetime1">
              <a:rPr kumimoji="1" lang="ja-JP" altLang="en-US" smtClean="0"/>
              <a:t>2024/9/27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0A4011E-0A6B-4D3D-BF26-64A4FD5D9A31}" type="slidenum">
              <a:rPr kumimoji="1" lang="ja-JP" altLang="en-US" smtClean="0"/>
              <a:t>‹#›</a:t>
            </a:fld>
            <a:endParaRPr kumimoji="1" lang="ja-JP" altLang="en-US"/>
          </a:p>
        </p:txBody>
      </p:sp>
    </p:spTree>
    <p:extLst>
      <p:ext uri="{BB962C8B-B14F-4D97-AF65-F5344CB8AC3E}">
        <p14:creationId xmlns:p14="http://schemas.microsoft.com/office/powerpoint/2010/main" val="3797007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CC3CBD05-0CBA-468C-9420-E59843CAE490}" type="datetime1">
              <a:rPr kumimoji="1" lang="ja-JP" altLang="en-US" smtClean="0"/>
              <a:t>2024/9/27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0A4011E-0A6B-4D3D-BF26-64A4FD5D9A31}" type="slidenum">
              <a:rPr kumimoji="1" lang="ja-JP" altLang="en-US" smtClean="0"/>
              <a:t>‹#›</a:t>
            </a:fld>
            <a:endParaRPr kumimoji="1" lang="ja-JP" altLang="en-US"/>
          </a:p>
        </p:txBody>
      </p:sp>
    </p:spTree>
    <p:extLst>
      <p:ext uri="{BB962C8B-B14F-4D97-AF65-F5344CB8AC3E}">
        <p14:creationId xmlns:p14="http://schemas.microsoft.com/office/powerpoint/2010/main" val="2831556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5015794E-0DC3-4E40-9FBA-B6E7E41144F3}" type="datetime1">
              <a:rPr kumimoji="1" lang="ja-JP" altLang="en-US" smtClean="0"/>
              <a:t>2024/9/27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0A4011E-0A6B-4D3D-BF26-64A4FD5D9A31}" type="slidenum">
              <a:rPr kumimoji="1" lang="ja-JP" altLang="en-US" smtClean="0"/>
              <a:t>‹#›</a:t>
            </a:fld>
            <a:endParaRPr kumimoji="1" lang="ja-JP" altLang="en-US"/>
          </a:p>
        </p:txBody>
      </p:sp>
    </p:spTree>
    <p:extLst>
      <p:ext uri="{BB962C8B-B14F-4D97-AF65-F5344CB8AC3E}">
        <p14:creationId xmlns:p14="http://schemas.microsoft.com/office/powerpoint/2010/main" val="3375714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DEDF9BA2-5E59-4E7B-8601-E1BA5CA98902}" type="datetime1">
              <a:rPr kumimoji="1" lang="ja-JP" altLang="en-US" smtClean="0"/>
              <a:t>2024/9/27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0A4011E-0A6B-4D3D-BF26-64A4FD5D9A31}" type="slidenum">
              <a:rPr kumimoji="1" lang="ja-JP" altLang="en-US" smtClean="0"/>
              <a:t>‹#›</a:t>
            </a:fld>
            <a:endParaRPr kumimoji="1" lang="ja-JP" altLang="en-US"/>
          </a:p>
        </p:txBody>
      </p:sp>
    </p:spTree>
    <p:extLst>
      <p:ext uri="{BB962C8B-B14F-4D97-AF65-F5344CB8AC3E}">
        <p14:creationId xmlns:p14="http://schemas.microsoft.com/office/powerpoint/2010/main" val="291284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313E6FC5-3ED3-4ECF-BA23-1372F5604960}" type="datetime1">
              <a:rPr kumimoji="1" lang="ja-JP" altLang="en-US" smtClean="0"/>
              <a:t>2024/9/27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0A4011E-0A6B-4D3D-BF26-64A4FD5D9A31}" type="slidenum">
              <a:rPr kumimoji="1" lang="ja-JP" altLang="en-US" smtClean="0"/>
              <a:t>‹#›</a:t>
            </a:fld>
            <a:endParaRPr kumimoji="1" lang="ja-JP" altLang="en-US"/>
          </a:p>
        </p:txBody>
      </p:sp>
    </p:spTree>
    <p:extLst>
      <p:ext uri="{BB962C8B-B14F-4D97-AF65-F5344CB8AC3E}">
        <p14:creationId xmlns:p14="http://schemas.microsoft.com/office/powerpoint/2010/main" val="1814231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8302BD-3285-4A6E-A707-0EDF596A84FA}" type="datetime1">
              <a:rPr kumimoji="1" lang="ja-JP" altLang="en-US" smtClean="0"/>
              <a:t>2024/9/27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0A4011E-0A6B-4D3D-BF26-64A4FD5D9A31}" type="slidenum">
              <a:rPr kumimoji="1" lang="ja-JP" altLang="en-US" smtClean="0"/>
              <a:t>‹#›</a:t>
            </a:fld>
            <a:endParaRPr kumimoji="1" lang="ja-JP" altLang="en-US"/>
          </a:p>
        </p:txBody>
      </p:sp>
    </p:spTree>
    <p:extLst>
      <p:ext uri="{BB962C8B-B14F-4D97-AF65-F5344CB8AC3E}">
        <p14:creationId xmlns:p14="http://schemas.microsoft.com/office/powerpoint/2010/main" val="1512506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D63ADEF-8DAD-486A-850E-78CE43E60069}" type="datetime1">
              <a:rPr kumimoji="1" lang="ja-JP" altLang="en-US" smtClean="0"/>
              <a:t>2024/9/27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0A4011E-0A6B-4D3D-BF26-64A4FD5D9A31}" type="slidenum">
              <a:rPr kumimoji="1" lang="ja-JP" altLang="en-US" smtClean="0"/>
              <a:t>‹#›</a:t>
            </a:fld>
            <a:endParaRPr kumimoji="1" lang="ja-JP" altLang="en-US"/>
          </a:p>
        </p:txBody>
      </p:sp>
    </p:spTree>
    <p:extLst>
      <p:ext uri="{BB962C8B-B14F-4D97-AF65-F5344CB8AC3E}">
        <p14:creationId xmlns:p14="http://schemas.microsoft.com/office/powerpoint/2010/main" val="4105740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57411760-B2BA-443B-AF9A-10D64F47C80D}" type="datetime1">
              <a:rPr kumimoji="1" lang="ja-JP" altLang="en-US" smtClean="0"/>
              <a:t>2024/9/27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0A4011E-0A6B-4D3D-BF26-64A4FD5D9A31}" type="slidenum">
              <a:rPr kumimoji="1" lang="ja-JP" altLang="en-US" smtClean="0"/>
              <a:t>‹#›</a:t>
            </a:fld>
            <a:endParaRPr kumimoji="1" lang="ja-JP" altLang="en-US"/>
          </a:p>
        </p:txBody>
      </p:sp>
    </p:spTree>
    <p:extLst>
      <p:ext uri="{BB962C8B-B14F-4D97-AF65-F5344CB8AC3E}">
        <p14:creationId xmlns:p14="http://schemas.microsoft.com/office/powerpoint/2010/main" val="1537654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85EBC5-6CE2-45B4-9D17-3523C371C34F}" type="datetime1">
              <a:rPr kumimoji="1" lang="ja-JP" altLang="en-US" smtClean="0"/>
              <a:t>2024/9/27</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A4011E-0A6B-4D3D-BF26-64A4FD5D9A31}" type="slidenum">
              <a:rPr kumimoji="1" lang="ja-JP" altLang="en-US" smtClean="0"/>
              <a:t>‹#›</a:t>
            </a:fld>
            <a:endParaRPr kumimoji="1" lang="ja-JP" altLang="en-US"/>
          </a:p>
        </p:txBody>
      </p:sp>
    </p:spTree>
    <p:extLst>
      <p:ext uri="{BB962C8B-B14F-4D97-AF65-F5344CB8AC3E}">
        <p14:creationId xmlns:p14="http://schemas.microsoft.com/office/powerpoint/2010/main" val="36326990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0" y="0"/>
            <a:ext cx="9906000" cy="9334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9" name="テキスト ボックス 8"/>
          <p:cNvSpPr txBox="1"/>
          <p:nvPr/>
        </p:nvSpPr>
        <p:spPr>
          <a:xfrm>
            <a:off x="0" y="-32972"/>
            <a:ext cx="9906000" cy="923330"/>
          </a:xfrm>
          <a:prstGeom prst="rect">
            <a:avLst/>
          </a:prstGeom>
          <a:noFill/>
        </p:spPr>
        <p:txBody>
          <a:bodyPr wrap="square" rtlCol="0" anchor="ctr" anchorCtr="0">
            <a:spAutoFit/>
          </a:bodyPr>
          <a:lstStyle/>
          <a:p>
            <a:pPr algn="ctr"/>
            <a:r>
              <a:rPr lang="ja-JP" altLang="en-US" sz="5400" dirty="0" smtClean="0">
                <a:solidFill>
                  <a:schemeClr val="bg1"/>
                </a:solidFill>
                <a:latin typeface="HGP創英角ｺﾞｼｯｸUB" panose="020B0900000000000000" pitchFamily="50" charset="-128"/>
                <a:ea typeface="HGP創英角ｺﾞｼｯｸUB" panose="020B0900000000000000" pitchFamily="50" charset="-128"/>
                <a:cs typeface="メイリオ" panose="020B0604030504040204" pitchFamily="50" charset="-128"/>
              </a:rPr>
              <a:t>歳出の削減策について</a:t>
            </a:r>
            <a:endParaRPr lang="en-US" altLang="ja-JP" sz="5400" dirty="0">
              <a:solidFill>
                <a:schemeClr val="bg1"/>
              </a:solidFill>
              <a:latin typeface="HGP創英角ｺﾞｼｯｸUB" panose="020B0900000000000000" pitchFamily="50" charset="-128"/>
              <a:ea typeface="HGP創英角ｺﾞｼｯｸUB" panose="020B0900000000000000" pitchFamily="50" charset="-128"/>
              <a:cs typeface="メイリオ" panose="020B0604030504040204" pitchFamily="50" charset="-128"/>
            </a:endParaRPr>
          </a:p>
        </p:txBody>
      </p:sp>
      <p:sp>
        <p:nvSpPr>
          <p:cNvPr id="15" name="テキスト ボックス 14"/>
          <p:cNvSpPr txBox="1"/>
          <p:nvPr/>
        </p:nvSpPr>
        <p:spPr>
          <a:xfrm>
            <a:off x="8460068" y="33086"/>
            <a:ext cx="1404097" cy="369332"/>
          </a:xfrm>
          <a:prstGeom prst="rect">
            <a:avLst/>
          </a:prstGeom>
          <a:solidFill>
            <a:schemeClr val="tx1"/>
          </a:solidFill>
        </p:spPr>
        <p:txBody>
          <a:bodyPr wrap="square" rtlCol="0" anchor="ctr" anchorCtr="0">
            <a:spAutoFit/>
          </a:bodyPr>
          <a:lstStyle/>
          <a:p>
            <a:pPr algn="ctr"/>
            <a:r>
              <a:rPr lang="en-US" altLang="ja-JP" b="1" dirty="0">
                <a:solidFill>
                  <a:schemeClr val="bg1"/>
                </a:solidFill>
                <a:latin typeface="ＭＳ 明朝" panose="02020609040205080304" pitchFamily="17" charset="-128"/>
                <a:ea typeface="ＭＳ 明朝" panose="02020609040205080304" pitchFamily="17" charset="-128"/>
              </a:rPr>
              <a:t>【</a:t>
            </a:r>
            <a:r>
              <a:rPr lang="ja-JP" altLang="en-US" b="1" dirty="0" smtClean="0">
                <a:solidFill>
                  <a:schemeClr val="bg1"/>
                </a:solidFill>
                <a:latin typeface="ＭＳ 明朝" panose="02020609040205080304" pitchFamily="17" charset="-128"/>
                <a:ea typeface="ＭＳ 明朝" panose="02020609040205080304" pitchFamily="17" charset="-128"/>
              </a:rPr>
              <a:t>資料３</a:t>
            </a:r>
            <a:r>
              <a:rPr lang="en-US" altLang="ja-JP" b="1" dirty="0" smtClean="0">
                <a:solidFill>
                  <a:schemeClr val="bg1"/>
                </a:solidFill>
                <a:latin typeface="ＭＳ 明朝" panose="02020609040205080304" pitchFamily="17" charset="-128"/>
                <a:ea typeface="ＭＳ 明朝" panose="02020609040205080304" pitchFamily="17" charset="-128"/>
              </a:rPr>
              <a:t>】</a:t>
            </a:r>
            <a:endParaRPr lang="ja-JP" altLang="en-US" b="1" dirty="0">
              <a:solidFill>
                <a:schemeClr val="bg1"/>
              </a:solidFill>
              <a:latin typeface="ＭＳ 明朝" panose="02020609040205080304" pitchFamily="17" charset="-128"/>
              <a:ea typeface="ＭＳ 明朝" panose="02020609040205080304" pitchFamily="17" charset="-128"/>
            </a:endParaRPr>
          </a:p>
        </p:txBody>
      </p:sp>
      <p:sp>
        <p:nvSpPr>
          <p:cNvPr id="2" name="スライド番号プレースホルダー 1"/>
          <p:cNvSpPr>
            <a:spLocks noGrp="1"/>
          </p:cNvSpPr>
          <p:nvPr>
            <p:ph type="sldNum" sz="quarter" idx="12"/>
          </p:nvPr>
        </p:nvSpPr>
        <p:spPr>
          <a:xfrm>
            <a:off x="7659488" y="6524970"/>
            <a:ext cx="2228850" cy="365125"/>
          </a:xfrm>
        </p:spPr>
        <p:txBody>
          <a:bodyPr/>
          <a:lstStyle/>
          <a:p>
            <a:fld id="{B0A4011E-0A6B-4D3D-BF26-64A4FD5D9A31}" type="slidenum">
              <a:rPr kumimoji="1" lang="ja-JP" altLang="en-US" sz="1800" smtClean="0">
                <a:solidFill>
                  <a:schemeClr val="tx1"/>
                </a:solidFill>
              </a:rPr>
              <a:t>1</a:t>
            </a:fld>
            <a:endParaRPr kumimoji="1" lang="ja-JP" altLang="en-US" sz="1400" dirty="0">
              <a:solidFill>
                <a:schemeClr val="tx1"/>
              </a:solidFill>
            </a:endParaRPr>
          </a:p>
        </p:txBody>
      </p:sp>
      <p:pic>
        <p:nvPicPr>
          <p:cNvPr id="5" name="図 4"/>
          <p:cNvPicPr>
            <a:picLocks noChangeAspect="1"/>
          </p:cNvPicPr>
          <p:nvPr/>
        </p:nvPicPr>
        <p:blipFill>
          <a:blip r:embed="rId3"/>
          <a:stretch>
            <a:fillRect/>
          </a:stretch>
        </p:blipFill>
        <p:spPr>
          <a:xfrm>
            <a:off x="10837358" y="5091366"/>
            <a:ext cx="7230484" cy="4553585"/>
          </a:xfrm>
          <a:prstGeom prst="rect">
            <a:avLst/>
          </a:prstGeom>
        </p:spPr>
      </p:pic>
      <p:pic>
        <p:nvPicPr>
          <p:cNvPr id="6" name="図 5"/>
          <p:cNvPicPr>
            <a:picLocks noChangeAspect="1"/>
          </p:cNvPicPr>
          <p:nvPr/>
        </p:nvPicPr>
        <p:blipFill>
          <a:blip r:embed="rId4"/>
          <a:stretch>
            <a:fillRect/>
          </a:stretch>
        </p:blipFill>
        <p:spPr>
          <a:xfrm>
            <a:off x="14844713" y="5032872"/>
            <a:ext cx="3705742" cy="4486901"/>
          </a:xfrm>
          <a:prstGeom prst="rect">
            <a:avLst/>
          </a:prstGeom>
        </p:spPr>
      </p:pic>
      <p:pic>
        <p:nvPicPr>
          <p:cNvPr id="8" name="図 7"/>
          <p:cNvPicPr>
            <a:picLocks noChangeAspect="1"/>
          </p:cNvPicPr>
          <p:nvPr/>
        </p:nvPicPr>
        <p:blipFill>
          <a:blip r:embed="rId5"/>
          <a:stretch>
            <a:fillRect/>
          </a:stretch>
        </p:blipFill>
        <p:spPr>
          <a:xfrm>
            <a:off x="10701855" y="80319"/>
            <a:ext cx="7268589" cy="5296639"/>
          </a:xfrm>
          <a:prstGeom prst="rect">
            <a:avLst/>
          </a:prstGeom>
        </p:spPr>
      </p:pic>
      <p:sp>
        <p:nvSpPr>
          <p:cNvPr id="7" name="テキスト ボックス 6"/>
          <p:cNvSpPr txBox="1"/>
          <p:nvPr/>
        </p:nvSpPr>
        <p:spPr>
          <a:xfrm>
            <a:off x="2442628" y="1888329"/>
            <a:ext cx="5537200" cy="584775"/>
          </a:xfrm>
          <a:prstGeom prst="rect">
            <a:avLst/>
          </a:prstGeom>
          <a:noFill/>
        </p:spPr>
        <p:txBody>
          <a:bodyPr wrap="square" rtlCol="0">
            <a:spAutoFit/>
          </a:bodyPr>
          <a:lstStyle/>
          <a:p>
            <a:r>
              <a:rPr lang="ja-JP" altLang="en-US" sz="3200" dirty="0">
                <a:solidFill>
                  <a:srgbClr val="C00000"/>
                </a:solidFill>
                <a:latin typeface="HGP創英角ｺﾞｼｯｸUB" panose="020B0900000000000000" pitchFamily="50" charset="-128"/>
                <a:ea typeface="HGP創英角ｺﾞｼｯｸUB" panose="020B0900000000000000" pitchFamily="50" charset="-128"/>
              </a:rPr>
              <a:t>歳出</a:t>
            </a:r>
            <a:r>
              <a:rPr lang="ja-JP" altLang="en-US" sz="3200" dirty="0" smtClean="0">
                <a:solidFill>
                  <a:srgbClr val="C00000"/>
                </a:solidFill>
                <a:latin typeface="HGP創英角ｺﾞｼｯｸUB" panose="020B0900000000000000" pitchFamily="50" charset="-128"/>
                <a:ea typeface="HGP創英角ｺﾞｼｯｸUB" panose="020B0900000000000000" pitchFamily="50" charset="-128"/>
              </a:rPr>
              <a:t>の削減策の検討について</a:t>
            </a:r>
            <a:endParaRPr lang="en-US" altLang="ja-JP" sz="3200" dirty="0" smtClean="0">
              <a:solidFill>
                <a:srgbClr val="C00000"/>
              </a:solidFill>
              <a:latin typeface="HGP創英角ｺﾞｼｯｸUB" panose="020B0900000000000000" pitchFamily="50" charset="-128"/>
              <a:ea typeface="HGP創英角ｺﾞｼｯｸUB" panose="020B0900000000000000" pitchFamily="50" charset="-128"/>
            </a:endParaRPr>
          </a:p>
        </p:txBody>
      </p:sp>
      <p:sp>
        <p:nvSpPr>
          <p:cNvPr id="10" name="テキスト ボックス 9"/>
          <p:cNvSpPr txBox="1"/>
          <p:nvPr/>
        </p:nvSpPr>
        <p:spPr>
          <a:xfrm>
            <a:off x="647700" y="2844597"/>
            <a:ext cx="8877300" cy="3108543"/>
          </a:xfrm>
          <a:prstGeom prst="rect">
            <a:avLst/>
          </a:prstGeom>
          <a:noFill/>
        </p:spPr>
        <p:txBody>
          <a:bodyPr wrap="square" rtlCol="0">
            <a:spAutoFit/>
          </a:bodyPr>
          <a:lstStyle/>
          <a:p>
            <a:r>
              <a:rPr lang="ja-JP" altLang="en-US" sz="2800" dirty="0">
                <a:latin typeface="HGP創英角ｺﾞｼｯｸUB" panose="020B0900000000000000" pitchFamily="50" charset="-128"/>
                <a:ea typeface="HGP創英角ｺﾞｼｯｸUB" panose="020B0900000000000000" pitchFamily="50" charset="-128"/>
              </a:rPr>
              <a:t>　１　</a:t>
            </a:r>
            <a:r>
              <a:rPr lang="ja-JP" altLang="en-US" sz="2800" dirty="0" smtClean="0">
                <a:latin typeface="HGP創英角ｺﾞｼｯｸUB" panose="020B0900000000000000" pitchFamily="50" charset="-128"/>
                <a:ea typeface="HGP創英角ｺﾞｼｯｸUB" panose="020B0900000000000000" pitchFamily="50" charset="-128"/>
              </a:rPr>
              <a:t>これまでの懇話会</a:t>
            </a:r>
            <a:endParaRPr lang="en-US" altLang="ja-JP" sz="2800" dirty="0" smtClean="0">
              <a:latin typeface="HGP創英角ｺﾞｼｯｸUB" panose="020B0900000000000000" pitchFamily="50" charset="-128"/>
              <a:ea typeface="HGP創英角ｺﾞｼｯｸUB" panose="020B0900000000000000" pitchFamily="50" charset="-128"/>
            </a:endParaRPr>
          </a:p>
          <a:p>
            <a:endParaRPr lang="en-US" altLang="ja-JP" sz="2800" dirty="0" smtClean="0">
              <a:latin typeface="HGP創英角ｺﾞｼｯｸUB" panose="020B0900000000000000" pitchFamily="50" charset="-128"/>
              <a:ea typeface="HGP創英角ｺﾞｼｯｸUB" panose="020B0900000000000000" pitchFamily="50" charset="-128"/>
            </a:endParaRPr>
          </a:p>
          <a:p>
            <a:r>
              <a:rPr lang="ja-JP" altLang="en-US" sz="2800" dirty="0">
                <a:latin typeface="HGP創英角ｺﾞｼｯｸUB" panose="020B0900000000000000" pitchFamily="50" charset="-128"/>
                <a:ea typeface="HGP創英角ｺﾞｼｯｸUB" panose="020B0900000000000000" pitchFamily="50" charset="-128"/>
              </a:rPr>
              <a:t>　</a:t>
            </a:r>
            <a:r>
              <a:rPr lang="ja-JP" altLang="en-US" sz="2800" dirty="0" smtClean="0">
                <a:latin typeface="HGP創英角ｺﾞｼｯｸUB" panose="020B0900000000000000" pitchFamily="50" charset="-128"/>
                <a:ea typeface="HGP創英角ｺﾞｼｯｸUB" panose="020B0900000000000000" pitchFamily="50" charset="-128"/>
              </a:rPr>
              <a:t>２　公共施設について</a:t>
            </a:r>
            <a:endParaRPr lang="en-US" altLang="ja-JP" sz="2800" dirty="0" smtClean="0">
              <a:latin typeface="HGP創英角ｺﾞｼｯｸUB" panose="020B0900000000000000" pitchFamily="50" charset="-128"/>
              <a:ea typeface="HGP創英角ｺﾞｼｯｸUB" panose="020B0900000000000000" pitchFamily="50" charset="-128"/>
            </a:endParaRPr>
          </a:p>
          <a:p>
            <a:endParaRPr lang="en-US" altLang="ja-JP" sz="2800" dirty="0" smtClean="0">
              <a:latin typeface="HGP創英角ｺﾞｼｯｸUB" panose="020B0900000000000000" pitchFamily="50" charset="-128"/>
              <a:ea typeface="HGP創英角ｺﾞｼｯｸUB" panose="020B0900000000000000" pitchFamily="50" charset="-128"/>
            </a:endParaRPr>
          </a:p>
          <a:p>
            <a:r>
              <a:rPr kumimoji="1" lang="ja-JP" altLang="en-US" sz="2800" dirty="0">
                <a:latin typeface="HGP創英角ｺﾞｼｯｸUB" panose="020B0900000000000000" pitchFamily="50" charset="-128"/>
                <a:ea typeface="HGP創英角ｺﾞｼｯｸUB" panose="020B0900000000000000" pitchFamily="50" charset="-128"/>
              </a:rPr>
              <a:t>　</a:t>
            </a:r>
            <a:r>
              <a:rPr kumimoji="1" lang="ja-JP" altLang="en-US" sz="2800" dirty="0" smtClean="0">
                <a:latin typeface="HGP創英角ｺﾞｼｯｸUB" panose="020B0900000000000000" pitchFamily="50" charset="-128"/>
                <a:ea typeface="HGP創英角ｺﾞｼｯｸUB" panose="020B0900000000000000" pitchFamily="50" charset="-128"/>
              </a:rPr>
              <a:t>３　起債について</a:t>
            </a:r>
            <a:endParaRPr kumimoji="1" lang="en-US" altLang="ja-JP" sz="2800" dirty="0" smtClean="0">
              <a:latin typeface="HGP創英角ｺﾞｼｯｸUB" panose="020B0900000000000000" pitchFamily="50" charset="-128"/>
              <a:ea typeface="HGP創英角ｺﾞｼｯｸUB" panose="020B0900000000000000" pitchFamily="50" charset="-128"/>
            </a:endParaRPr>
          </a:p>
          <a:p>
            <a:endParaRPr kumimoji="1" lang="en-US" altLang="ja-JP" sz="2800" dirty="0" smtClean="0">
              <a:latin typeface="HGP創英角ｺﾞｼｯｸUB" panose="020B0900000000000000" pitchFamily="50" charset="-128"/>
              <a:ea typeface="HGP創英角ｺﾞｼｯｸUB" panose="020B0900000000000000" pitchFamily="50" charset="-128"/>
            </a:endParaRPr>
          </a:p>
          <a:p>
            <a:r>
              <a:rPr lang="ja-JP" altLang="en-US" sz="2800" dirty="0">
                <a:latin typeface="HGP創英角ｺﾞｼｯｸUB" panose="020B0900000000000000" pitchFamily="50" charset="-128"/>
                <a:ea typeface="HGP創英角ｺﾞｼｯｸUB" panose="020B0900000000000000" pitchFamily="50" charset="-128"/>
              </a:rPr>
              <a:t>　</a:t>
            </a:r>
            <a:r>
              <a:rPr lang="ja-JP" altLang="en-US" sz="2800" dirty="0" smtClean="0">
                <a:latin typeface="HGP創英角ｺﾞｼｯｸUB" panose="020B0900000000000000" pitchFamily="50" charset="-128"/>
                <a:ea typeface="HGP創英角ｺﾞｼｯｸUB" panose="020B0900000000000000" pitchFamily="50" charset="-128"/>
              </a:rPr>
              <a:t>４　その他の歳出について</a:t>
            </a:r>
            <a:endParaRPr kumimoji="1" lang="en-US" altLang="ja-JP" sz="2800" dirty="0" smtClean="0">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34218046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767022" y="2434862"/>
            <a:ext cx="6357803" cy="1015663"/>
          </a:xfrm>
          <a:prstGeom prst="rect">
            <a:avLst/>
          </a:prstGeom>
          <a:noFill/>
        </p:spPr>
        <p:txBody>
          <a:bodyPr wrap="square" rtlCol="0">
            <a:spAutoFit/>
          </a:bodyPr>
          <a:lstStyle/>
          <a:p>
            <a:r>
              <a:rPr lang="ja-JP" altLang="en-US" sz="6000" dirty="0">
                <a:latin typeface="HGP創英角ｺﾞｼｯｸUB" panose="020B0900000000000000" pitchFamily="50" charset="-128"/>
                <a:ea typeface="HGP創英角ｺﾞｼｯｸUB" panose="020B0900000000000000" pitchFamily="50" charset="-128"/>
              </a:rPr>
              <a:t>３</a:t>
            </a:r>
            <a:r>
              <a:rPr kumimoji="1" lang="ja-JP" altLang="en-US" sz="6000" dirty="0" smtClean="0">
                <a:latin typeface="HGP創英角ｺﾞｼｯｸUB" panose="020B0900000000000000" pitchFamily="50" charset="-128"/>
                <a:ea typeface="HGP創英角ｺﾞｼｯｸUB" panose="020B0900000000000000" pitchFamily="50" charset="-128"/>
              </a:rPr>
              <a:t>　起債について</a:t>
            </a:r>
            <a:endParaRPr kumimoji="1" lang="ja-JP" altLang="en-US" sz="6000" dirty="0">
              <a:latin typeface="HGP創英角ｺﾞｼｯｸUB" panose="020B0900000000000000" pitchFamily="50" charset="-128"/>
              <a:ea typeface="HGP創英角ｺﾞｼｯｸUB" panose="020B0900000000000000" pitchFamily="50" charset="-128"/>
            </a:endParaRPr>
          </a:p>
        </p:txBody>
      </p:sp>
      <p:sp>
        <p:nvSpPr>
          <p:cNvPr id="4" name="スライド番号プレースホルダー 1"/>
          <p:cNvSpPr>
            <a:spLocks noGrp="1"/>
          </p:cNvSpPr>
          <p:nvPr>
            <p:ph type="sldNum" sz="quarter" idx="12"/>
          </p:nvPr>
        </p:nvSpPr>
        <p:spPr>
          <a:xfrm>
            <a:off x="7677149" y="6492875"/>
            <a:ext cx="2228850" cy="365125"/>
          </a:xfrm>
        </p:spPr>
        <p:txBody>
          <a:bodyPr/>
          <a:lstStyle/>
          <a:p>
            <a:r>
              <a:rPr kumimoji="1" lang="en-US" altLang="ja-JP" sz="1800" dirty="0" smtClean="0">
                <a:solidFill>
                  <a:schemeClr val="tx1"/>
                </a:solidFill>
                <a:latin typeface="+mn-ea"/>
              </a:rPr>
              <a:t>10</a:t>
            </a:r>
            <a:endParaRPr kumimoji="1" lang="ja-JP" altLang="en-US" dirty="0">
              <a:solidFill>
                <a:schemeClr val="tx1"/>
              </a:solidFill>
              <a:latin typeface="+mn-ea"/>
            </a:endParaRPr>
          </a:p>
        </p:txBody>
      </p:sp>
    </p:spTree>
    <p:extLst>
      <p:ext uri="{BB962C8B-B14F-4D97-AF65-F5344CB8AC3E}">
        <p14:creationId xmlns:p14="http://schemas.microsoft.com/office/powerpoint/2010/main" val="176819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8768" y="8663"/>
            <a:ext cx="9914768" cy="461665"/>
          </a:xfrm>
          <a:prstGeom prst="rect">
            <a:avLst/>
          </a:prstGeom>
          <a:solidFill>
            <a:schemeClr val="accent5"/>
          </a:solidFill>
        </p:spPr>
        <p:txBody>
          <a:bodyPr wrap="square" rtlCol="0">
            <a:spAutoFit/>
          </a:bodyPr>
          <a:lstStyle/>
          <a:p>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３</a:t>
            </a:r>
            <a:r>
              <a:rPr lang="ja-JP" altLang="en-US" sz="2400" dirty="0" smtClean="0">
                <a:solidFill>
                  <a:schemeClr val="bg1"/>
                </a:solidFill>
                <a:latin typeface="HGP創英角ｺﾞｼｯｸUB" panose="020B0900000000000000" pitchFamily="50" charset="-128"/>
                <a:ea typeface="HGP創英角ｺﾞｼｯｸUB" panose="020B0900000000000000" pitchFamily="50" charset="-128"/>
              </a:rPr>
              <a:t>　起債について　～　残高</a:t>
            </a:r>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，公債費の交付税算入額を含めた</a:t>
            </a:r>
            <a:r>
              <a:rPr lang="ja-JP" altLang="en-US" sz="2400" dirty="0" smtClean="0">
                <a:solidFill>
                  <a:schemeClr val="bg1"/>
                </a:solidFill>
                <a:latin typeface="HGP創英角ｺﾞｼｯｸUB" panose="020B0900000000000000" pitchFamily="50" charset="-128"/>
                <a:ea typeface="HGP創英角ｺﾞｼｯｸUB" panose="020B0900000000000000" pitchFamily="50" charset="-128"/>
              </a:rPr>
              <a:t>推移　～</a:t>
            </a:r>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　</a:t>
            </a:r>
          </a:p>
        </p:txBody>
      </p:sp>
      <p:sp>
        <p:nvSpPr>
          <p:cNvPr id="8" name="テキスト ボックス 7"/>
          <p:cNvSpPr txBox="1"/>
          <p:nvPr/>
        </p:nvSpPr>
        <p:spPr>
          <a:xfrm>
            <a:off x="6966393" y="655070"/>
            <a:ext cx="1028760" cy="276999"/>
          </a:xfrm>
          <a:prstGeom prst="rect">
            <a:avLst/>
          </a:prstGeom>
          <a:noFill/>
        </p:spPr>
        <p:txBody>
          <a:bodyPr wrap="square" rtlCol="0">
            <a:spAutoFit/>
          </a:bodyPr>
          <a:lstStyle/>
          <a:p>
            <a:r>
              <a:rPr kumimoji="1" lang="ja-JP" altLang="en-US" sz="1200" dirty="0" smtClean="0"/>
              <a:t>単位：億円</a:t>
            </a:r>
            <a:endParaRPr kumimoji="1" lang="ja-JP" altLang="en-US" sz="1200" dirty="0"/>
          </a:p>
        </p:txBody>
      </p:sp>
      <p:sp>
        <p:nvSpPr>
          <p:cNvPr id="6" name="テキスト ボックス 5"/>
          <p:cNvSpPr txBox="1"/>
          <p:nvPr/>
        </p:nvSpPr>
        <p:spPr>
          <a:xfrm>
            <a:off x="180975" y="2255479"/>
            <a:ext cx="4274820" cy="369332"/>
          </a:xfrm>
          <a:prstGeom prst="rect">
            <a:avLst/>
          </a:prstGeom>
          <a:noFill/>
        </p:spPr>
        <p:txBody>
          <a:bodyPr wrap="square" rtlCol="0">
            <a:spAutoFit/>
          </a:bodyPr>
          <a:lstStyle/>
          <a:p>
            <a:r>
              <a:rPr kumimoji="1" lang="ja-JP" altLang="en-US" dirty="0" smtClean="0"/>
              <a:t>（</a:t>
            </a:r>
            <a:r>
              <a:rPr kumimoji="1" lang="en-US" altLang="ja-JP" dirty="0" smtClean="0"/>
              <a:t>2</a:t>
            </a:r>
            <a:r>
              <a:rPr kumimoji="1" lang="ja-JP" altLang="en-US" dirty="0" smtClean="0"/>
              <a:t>）　起債の償還に対する交付税算入</a:t>
            </a:r>
            <a:endParaRPr kumimoji="1" lang="ja-JP" altLang="en-US" dirty="0"/>
          </a:p>
        </p:txBody>
      </p:sp>
      <p:sp>
        <p:nvSpPr>
          <p:cNvPr id="13" name="テキスト ボックス 12"/>
          <p:cNvSpPr txBox="1"/>
          <p:nvPr/>
        </p:nvSpPr>
        <p:spPr>
          <a:xfrm>
            <a:off x="8741291" y="2427296"/>
            <a:ext cx="1028760" cy="276999"/>
          </a:xfrm>
          <a:prstGeom prst="rect">
            <a:avLst/>
          </a:prstGeom>
          <a:noFill/>
        </p:spPr>
        <p:txBody>
          <a:bodyPr wrap="square" rtlCol="0">
            <a:spAutoFit/>
          </a:bodyPr>
          <a:lstStyle/>
          <a:p>
            <a:r>
              <a:rPr kumimoji="1" lang="ja-JP" altLang="en-US" sz="1200" dirty="0" smtClean="0"/>
              <a:t>単位：億円</a:t>
            </a:r>
            <a:endParaRPr kumimoji="1" lang="ja-JP" altLang="en-US" sz="1200" dirty="0"/>
          </a:p>
        </p:txBody>
      </p:sp>
      <p:sp>
        <p:nvSpPr>
          <p:cNvPr id="14" name="テキスト ボックス 13"/>
          <p:cNvSpPr txBox="1"/>
          <p:nvPr/>
        </p:nvSpPr>
        <p:spPr>
          <a:xfrm>
            <a:off x="123825" y="534692"/>
            <a:ext cx="5162550" cy="369332"/>
          </a:xfrm>
          <a:prstGeom prst="rect">
            <a:avLst/>
          </a:prstGeom>
          <a:noFill/>
        </p:spPr>
        <p:txBody>
          <a:bodyPr wrap="square" rtlCol="0">
            <a:spAutoFit/>
          </a:bodyPr>
          <a:lstStyle/>
          <a:p>
            <a:r>
              <a:rPr kumimoji="1" lang="ja-JP" altLang="en-US" dirty="0" smtClean="0"/>
              <a:t>（</a:t>
            </a:r>
            <a:r>
              <a:rPr kumimoji="1" lang="en-US" altLang="ja-JP" dirty="0" smtClean="0"/>
              <a:t>1</a:t>
            </a:r>
            <a:r>
              <a:rPr kumimoji="1" lang="ja-JP" altLang="en-US" dirty="0" smtClean="0"/>
              <a:t>）　市債残高に対する交付税算入</a:t>
            </a:r>
            <a:endParaRPr kumimoji="1" lang="ja-JP" altLang="en-US" dirty="0"/>
          </a:p>
        </p:txBody>
      </p:sp>
      <p:pic>
        <p:nvPicPr>
          <p:cNvPr id="3" name="図 2"/>
          <p:cNvPicPr>
            <a:picLocks noChangeAspect="1"/>
          </p:cNvPicPr>
          <p:nvPr/>
        </p:nvPicPr>
        <p:blipFill>
          <a:blip r:embed="rId2"/>
          <a:stretch>
            <a:fillRect/>
          </a:stretch>
        </p:blipFill>
        <p:spPr>
          <a:xfrm>
            <a:off x="592495" y="2678733"/>
            <a:ext cx="8939431" cy="1131130"/>
          </a:xfrm>
          <a:prstGeom prst="rect">
            <a:avLst/>
          </a:prstGeom>
        </p:spPr>
      </p:pic>
      <p:sp>
        <p:nvSpPr>
          <p:cNvPr id="16" name="テキスト ボックス 15"/>
          <p:cNvSpPr txBox="1"/>
          <p:nvPr/>
        </p:nvSpPr>
        <p:spPr>
          <a:xfrm>
            <a:off x="161460" y="3955988"/>
            <a:ext cx="4274820" cy="369332"/>
          </a:xfrm>
          <a:prstGeom prst="rect">
            <a:avLst/>
          </a:prstGeom>
          <a:noFill/>
        </p:spPr>
        <p:txBody>
          <a:bodyPr wrap="square" rtlCol="0">
            <a:spAutoFit/>
          </a:bodyPr>
          <a:lstStyle/>
          <a:p>
            <a:r>
              <a:rPr kumimoji="1" lang="ja-JP" altLang="en-US" dirty="0" smtClean="0"/>
              <a:t>（</a:t>
            </a:r>
            <a:r>
              <a:rPr kumimoji="1" lang="en-US" altLang="ja-JP" dirty="0" smtClean="0"/>
              <a:t>3</a:t>
            </a:r>
            <a:r>
              <a:rPr kumimoji="1" lang="ja-JP" altLang="en-US" dirty="0" smtClean="0"/>
              <a:t>）　新規発行債に対する交付税算入</a:t>
            </a:r>
            <a:endParaRPr kumimoji="1" lang="ja-JP" altLang="en-US" dirty="0"/>
          </a:p>
        </p:txBody>
      </p:sp>
      <p:sp>
        <p:nvSpPr>
          <p:cNvPr id="19" name="テキスト ボックス 18"/>
          <p:cNvSpPr txBox="1"/>
          <p:nvPr/>
        </p:nvSpPr>
        <p:spPr>
          <a:xfrm>
            <a:off x="7480773" y="4118883"/>
            <a:ext cx="1028760" cy="276999"/>
          </a:xfrm>
          <a:prstGeom prst="rect">
            <a:avLst/>
          </a:prstGeom>
          <a:noFill/>
        </p:spPr>
        <p:txBody>
          <a:bodyPr wrap="square" rtlCol="0">
            <a:spAutoFit/>
          </a:bodyPr>
          <a:lstStyle/>
          <a:p>
            <a:r>
              <a:rPr kumimoji="1" lang="ja-JP" altLang="en-US" sz="1200" dirty="0" smtClean="0"/>
              <a:t>単位：億円</a:t>
            </a:r>
            <a:endParaRPr kumimoji="1" lang="ja-JP" altLang="en-US" sz="1200" dirty="0"/>
          </a:p>
        </p:txBody>
      </p:sp>
      <p:sp>
        <p:nvSpPr>
          <p:cNvPr id="20" name="スライド番号プレースホルダー 1"/>
          <p:cNvSpPr>
            <a:spLocks noGrp="1"/>
          </p:cNvSpPr>
          <p:nvPr>
            <p:ph type="sldNum" sz="quarter" idx="12"/>
          </p:nvPr>
        </p:nvSpPr>
        <p:spPr>
          <a:xfrm>
            <a:off x="7677149" y="6492875"/>
            <a:ext cx="2228850" cy="365125"/>
          </a:xfrm>
        </p:spPr>
        <p:txBody>
          <a:bodyPr/>
          <a:lstStyle/>
          <a:p>
            <a:r>
              <a:rPr kumimoji="1" lang="en-US" altLang="ja-JP" sz="1800" dirty="0" smtClean="0">
                <a:solidFill>
                  <a:schemeClr val="tx1"/>
                </a:solidFill>
                <a:latin typeface="+mn-ea"/>
              </a:rPr>
              <a:t>11</a:t>
            </a:r>
            <a:endParaRPr kumimoji="1" lang="ja-JP" altLang="en-US" sz="1400" dirty="0">
              <a:solidFill>
                <a:schemeClr val="tx1"/>
              </a:solidFill>
              <a:latin typeface="+mn-ea"/>
            </a:endParaRPr>
          </a:p>
        </p:txBody>
      </p:sp>
      <p:pic>
        <p:nvPicPr>
          <p:cNvPr id="2" name="図 1"/>
          <p:cNvPicPr>
            <a:picLocks noChangeAspect="1"/>
          </p:cNvPicPr>
          <p:nvPr/>
        </p:nvPicPr>
        <p:blipFill>
          <a:blip r:embed="rId3"/>
          <a:stretch>
            <a:fillRect/>
          </a:stretch>
        </p:blipFill>
        <p:spPr>
          <a:xfrm>
            <a:off x="592489" y="908751"/>
            <a:ext cx="7170498" cy="932690"/>
          </a:xfrm>
          <a:prstGeom prst="rect">
            <a:avLst/>
          </a:prstGeom>
        </p:spPr>
      </p:pic>
      <p:pic>
        <p:nvPicPr>
          <p:cNvPr id="5" name="図 4"/>
          <p:cNvPicPr>
            <a:picLocks noChangeAspect="1"/>
          </p:cNvPicPr>
          <p:nvPr/>
        </p:nvPicPr>
        <p:blipFill>
          <a:blip r:embed="rId4"/>
          <a:stretch>
            <a:fillRect/>
          </a:stretch>
        </p:blipFill>
        <p:spPr>
          <a:xfrm>
            <a:off x="592488" y="4359240"/>
            <a:ext cx="7706798" cy="2007720"/>
          </a:xfrm>
          <a:prstGeom prst="rect">
            <a:avLst/>
          </a:prstGeom>
        </p:spPr>
      </p:pic>
    </p:spTree>
    <p:extLst>
      <p:ext uri="{BB962C8B-B14F-4D97-AF65-F5344CB8AC3E}">
        <p14:creationId xmlns:p14="http://schemas.microsoft.com/office/powerpoint/2010/main" val="21747436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テキスト ボックス 17"/>
          <p:cNvSpPr txBox="1"/>
          <p:nvPr/>
        </p:nvSpPr>
        <p:spPr>
          <a:xfrm>
            <a:off x="223346" y="546528"/>
            <a:ext cx="9301655" cy="1431161"/>
          </a:xfrm>
          <a:prstGeom prst="rect">
            <a:avLst/>
          </a:prstGeom>
          <a:noFill/>
          <a:ln>
            <a:noFill/>
          </a:ln>
        </p:spPr>
        <p:txBody>
          <a:bodyPr wrap="square" lIns="144000" rIns="0" bIns="0" rtlCol="0">
            <a:spAutoFit/>
          </a:bodyPr>
          <a:lstStyle/>
          <a:p>
            <a:r>
              <a:rPr lang="en-US" altLang="ja-JP" sz="1500" b="1"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500" b="1" dirty="0">
                <a:latin typeface="メイリオ" panose="020B0604030504040204" pitchFamily="50" charset="-128"/>
                <a:ea typeface="メイリオ" panose="020B0604030504040204" pitchFamily="50" charset="-128"/>
                <a:cs typeface="メイリオ" panose="020B0604030504040204" pitchFamily="50" charset="-128"/>
              </a:rPr>
              <a:t>概要</a:t>
            </a:r>
            <a:r>
              <a:rPr lang="en-US" altLang="ja-JP" sz="1500" b="1"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500" dirty="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500" dirty="0" smtClean="0">
                <a:latin typeface="メイリオ" panose="020B0604030504040204" pitchFamily="50" charset="-128"/>
                <a:ea typeface="メイリオ" panose="020B0604030504040204" pitchFamily="50" charset="-128"/>
                <a:cs typeface="メイリオ" panose="020B0604030504040204" pitchFamily="50" charset="-128"/>
              </a:rPr>
              <a:t>実施年度　</a:t>
            </a:r>
            <a:r>
              <a:rPr lang="ja-JP" altLang="en-US" sz="1500" b="1" dirty="0" smtClean="0">
                <a:latin typeface="メイリオ" panose="020B0604030504040204" pitchFamily="50" charset="-128"/>
                <a:ea typeface="メイリオ" panose="020B0604030504040204" pitchFamily="50" charset="-128"/>
                <a:cs typeface="メイリオ" panose="020B0604030504040204" pitchFamily="50" charset="-128"/>
              </a:rPr>
              <a:t>令和元年度</a:t>
            </a:r>
            <a:endParaRPr lang="en-US" altLang="ja-JP" sz="1500" b="1"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500" dirty="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500" dirty="0" smtClean="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500" dirty="0" smtClean="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500" dirty="0" smtClean="0">
                <a:latin typeface="メイリオ" panose="020B0604030504040204" pitchFamily="50" charset="-128"/>
                <a:ea typeface="メイリオ" panose="020B0604030504040204" pitchFamily="50" charset="-128"/>
                <a:cs typeface="メイリオ" panose="020B0604030504040204" pitchFamily="50" charset="-128"/>
              </a:rPr>
              <a:t>目的</a:t>
            </a:r>
            <a:r>
              <a:rPr lang="ja-JP" altLang="en-US" sz="15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500" dirty="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500" b="1" dirty="0">
                <a:latin typeface="メイリオ" panose="020B0604030504040204" pitchFamily="50" charset="-128"/>
                <a:ea typeface="メイリオ" panose="020B0604030504040204" pitchFamily="50" charset="-128"/>
                <a:cs typeface="メイリオ" panose="020B0604030504040204" pitchFamily="50" charset="-128"/>
              </a:rPr>
              <a:t>高知市財政健全化プランにおける収支不足解消のため</a:t>
            </a:r>
            <a:endParaRPr lang="en-US" altLang="ja-JP" sz="1500"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500" dirty="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500" dirty="0" smtClean="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500" dirty="0" smtClean="0">
                <a:latin typeface="メイリオ" panose="020B0604030504040204" pitchFamily="50" charset="-128"/>
                <a:ea typeface="メイリオ" panose="020B0604030504040204" pitchFamily="50" charset="-128"/>
                <a:cs typeface="メイリオ" panose="020B0604030504040204" pitchFamily="50" charset="-128"/>
              </a:rPr>
              <a:t>総額</a:t>
            </a:r>
            <a:r>
              <a:rPr lang="ja-JP" altLang="en-US" sz="1500" dirty="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500" b="1" dirty="0">
                <a:latin typeface="メイリオ" panose="020B0604030504040204" pitchFamily="50" charset="-128"/>
                <a:ea typeface="メイリオ" panose="020B0604030504040204" pitchFamily="50" charset="-128"/>
                <a:cs typeface="メイリオ" panose="020B0604030504040204" pitchFamily="50" charset="-128"/>
              </a:rPr>
              <a:t>420.2</a:t>
            </a:r>
            <a:r>
              <a:rPr lang="ja-JP" altLang="en-US" sz="1500" b="1" dirty="0">
                <a:latin typeface="メイリオ" panose="020B0604030504040204" pitchFamily="50" charset="-128"/>
                <a:ea typeface="メイリオ" panose="020B0604030504040204" pitchFamily="50" charset="-128"/>
                <a:cs typeface="メイリオ" panose="020B0604030504040204" pitchFamily="50" charset="-128"/>
              </a:rPr>
              <a:t>億</a:t>
            </a:r>
            <a:r>
              <a:rPr lang="ja-JP" altLang="en-US" sz="1500" b="1" dirty="0" smtClean="0">
                <a:latin typeface="メイリオ" panose="020B0604030504040204" pitchFamily="50" charset="-128"/>
                <a:ea typeface="メイリオ" panose="020B0604030504040204" pitchFamily="50" charset="-128"/>
                <a:cs typeface="メイリオ" panose="020B0604030504040204" pitchFamily="50" charset="-128"/>
              </a:rPr>
              <a:t>円</a:t>
            </a:r>
            <a:endParaRPr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500" dirty="0" smtClean="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500" dirty="0" smtClean="0">
                <a:latin typeface="メイリオ" panose="020B0604030504040204" pitchFamily="50" charset="-128"/>
                <a:ea typeface="メイリオ" panose="020B0604030504040204" pitchFamily="50" charset="-128"/>
                <a:cs typeface="メイリオ" panose="020B0604030504040204" pitchFamily="50" charset="-128"/>
              </a:rPr>
              <a:t>対象</a:t>
            </a:r>
            <a:r>
              <a:rPr lang="ja-JP" altLang="en-US" sz="1500" dirty="0" smtClean="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500" b="1" dirty="0" smtClean="0">
                <a:latin typeface="メイリオ" panose="020B0604030504040204" pitchFamily="50" charset="-128"/>
                <a:ea typeface="メイリオ" panose="020B0604030504040204" pitchFamily="50" charset="-128"/>
                <a:cs typeface="メイリオ" panose="020B0604030504040204" pitchFamily="50" charset="-128"/>
              </a:rPr>
              <a:t>平成</a:t>
            </a:r>
            <a:r>
              <a:rPr lang="en-US" altLang="ja-JP" sz="1500" b="1" dirty="0" smtClean="0">
                <a:latin typeface="メイリオ" panose="020B0604030504040204" pitchFamily="50" charset="-128"/>
                <a:ea typeface="メイリオ" panose="020B0604030504040204" pitchFamily="50" charset="-128"/>
                <a:cs typeface="メイリオ" panose="020B0604030504040204" pitchFamily="50" charset="-128"/>
              </a:rPr>
              <a:t>16</a:t>
            </a:r>
            <a:r>
              <a:rPr lang="ja-JP" altLang="en-US" sz="1500" b="1" dirty="0" smtClean="0">
                <a:latin typeface="メイリオ" panose="020B0604030504040204" pitchFamily="50" charset="-128"/>
                <a:ea typeface="メイリオ" panose="020B0604030504040204" pitchFamily="50" charset="-128"/>
                <a:cs typeface="メイリオ" panose="020B0604030504040204" pitchFamily="50" charset="-128"/>
              </a:rPr>
              <a:t>年度～平成</a:t>
            </a:r>
            <a:r>
              <a:rPr lang="en-US" altLang="ja-JP" sz="1500" b="1" dirty="0" smtClean="0">
                <a:latin typeface="メイリオ" panose="020B0604030504040204" pitchFamily="50" charset="-128"/>
                <a:ea typeface="メイリオ" panose="020B0604030504040204" pitchFamily="50" charset="-128"/>
                <a:cs typeface="メイリオ" panose="020B0604030504040204" pitchFamily="50" charset="-128"/>
              </a:rPr>
              <a:t>29</a:t>
            </a:r>
            <a:r>
              <a:rPr lang="ja-JP" altLang="en-US" sz="1500" b="1" dirty="0" smtClean="0">
                <a:latin typeface="メイリオ" panose="020B0604030504040204" pitchFamily="50" charset="-128"/>
                <a:ea typeface="メイリオ" panose="020B0604030504040204" pitchFamily="50" charset="-128"/>
                <a:cs typeface="メイリオ" panose="020B0604030504040204" pitchFamily="50" charset="-128"/>
              </a:rPr>
              <a:t>年度借入縁故債</a:t>
            </a:r>
            <a:endParaRPr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500" b="1"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500" b="1"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500" b="1" dirty="0">
                <a:latin typeface="メイリオ" panose="020B0604030504040204" pitchFamily="50" charset="-128"/>
                <a:ea typeface="メイリオ" panose="020B0604030504040204" pitchFamily="50" charset="-128"/>
                <a:cs typeface="メイリオ" panose="020B0604030504040204" pitchFamily="50" charset="-128"/>
              </a:rPr>
              <a:t>　　庁舎や消防署など施設等の耐用年数が</a:t>
            </a:r>
            <a:r>
              <a:rPr lang="en-US" altLang="ja-JP" sz="1500" b="1" dirty="0">
                <a:latin typeface="メイリオ" panose="020B0604030504040204" pitchFamily="50" charset="-128"/>
                <a:ea typeface="メイリオ" panose="020B0604030504040204" pitchFamily="50" charset="-128"/>
                <a:cs typeface="メイリオ" panose="020B0604030504040204" pitchFamily="50" charset="-128"/>
              </a:rPr>
              <a:t>30</a:t>
            </a:r>
            <a:r>
              <a:rPr lang="ja-JP" altLang="en-US" sz="1500" b="1" dirty="0">
                <a:latin typeface="メイリオ" panose="020B0604030504040204" pitchFamily="50" charset="-128"/>
                <a:ea typeface="メイリオ" panose="020B0604030504040204" pitchFamily="50" charset="-128"/>
                <a:cs typeface="メイリオ" panose="020B0604030504040204" pitchFamily="50" charset="-128"/>
              </a:rPr>
              <a:t>年を超えるもの</a:t>
            </a:r>
            <a:endParaRPr lang="en-US" altLang="ja-JP" sz="1500" b="1"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500" dirty="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500" dirty="0" smtClean="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500" dirty="0" smtClean="0">
                <a:latin typeface="メイリオ" panose="020B0604030504040204" pitchFamily="50" charset="-128"/>
                <a:ea typeface="メイリオ" panose="020B0604030504040204" pitchFamily="50" charset="-128"/>
                <a:cs typeface="メイリオ" panose="020B0604030504040204" pitchFamily="50" charset="-128"/>
              </a:rPr>
              <a:t>借入条件</a:t>
            </a:r>
            <a:r>
              <a:rPr lang="ja-JP" altLang="en-US" sz="1500" dirty="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500" b="1" dirty="0">
                <a:latin typeface="メイリオ" panose="020B0604030504040204" pitchFamily="50" charset="-128"/>
                <a:ea typeface="メイリオ" panose="020B0604030504040204" pitchFamily="50" charset="-128"/>
                <a:cs typeface="メイリオ" panose="020B0604030504040204" pitchFamily="50" charset="-128"/>
              </a:rPr>
              <a:t>償還期間：</a:t>
            </a:r>
            <a:r>
              <a:rPr lang="en-US" altLang="ja-JP" sz="1500" b="1" dirty="0">
                <a:latin typeface="メイリオ" panose="020B0604030504040204" pitchFamily="50" charset="-128"/>
                <a:ea typeface="メイリオ" panose="020B0604030504040204" pitchFamily="50" charset="-128"/>
                <a:cs typeface="メイリオ" panose="020B0604030504040204" pitchFamily="50" charset="-128"/>
              </a:rPr>
              <a:t>20</a:t>
            </a:r>
            <a:r>
              <a:rPr lang="ja-JP" altLang="en-US" sz="1500" b="1" dirty="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500" b="1" dirty="0">
                <a:latin typeface="メイリオ" panose="020B0604030504040204" pitchFamily="50" charset="-128"/>
                <a:ea typeface="メイリオ" panose="020B0604030504040204" pitchFamily="50" charset="-128"/>
                <a:cs typeface="メイリオ" panose="020B0604030504040204" pitchFamily="50" charset="-128"/>
              </a:rPr>
              <a:t>30</a:t>
            </a:r>
            <a:r>
              <a:rPr lang="ja-JP" altLang="en-US" sz="1500" b="1" dirty="0">
                <a:latin typeface="メイリオ" panose="020B0604030504040204" pitchFamily="50" charset="-128"/>
                <a:ea typeface="メイリオ" panose="020B0604030504040204" pitchFamily="50" charset="-128"/>
                <a:cs typeface="メイリオ" panose="020B0604030504040204" pitchFamily="50" charset="-128"/>
              </a:rPr>
              <a:t>年，利率：５年毎の利率見直し期間中のものは現利率で据置</a:t>
            </a:r>
            <a:endParaRPr lang="en-US" altLang="ja-JP" sz="1500" dirty="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19" name="グラフ 18"/>
          <p:cNvGraphicFramePr/>
          <p:nvPr>
            <p:extLst>
              <p:ext uri="{D42A27DB-BD31-4B8C-83A1-F6EECF244321}">
                <p14:modId xmlns:p14="http://schemas.microsoft.com/office/powerpoint/2010/main" val="4178103142"/>
              </p:ext>
            </p:extLst>
          </p:nvPr>
        </p:nvGraphicFramePr>
        <p:xfrm>
          <a:off x="590468" y="3578581"/>
          <a:ext cx="4320000" cy="324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0" name="グラフ 19"/>
          <p:cNvGraphicFramePr/>
          <p:nvPr>
            <p:extLst>
              <p:ext uri="{D42A27DB-BD31-4B8C-83A1-F6EECF244321}">
                <p14:modId xmlns:p14="http://schemas.microsoft.com/office/powerpoint/2010/main" val="3822212639"/>
              </p:ext>
            </p:extLst>
          </p:nvPr>
        </p:nvGraphicFramePr>
        <p:xfrm>
          <a:off x="5183981" y="3578581"/>
          <a:ext cx="4320000" cy="3240000"/>
        </p:xfrm>
        <a:graphic>
          <a:graphicData uri="http://schemas.openxmlformats.org/drawingml/2006/chart">
            <c:chart xmlns:c="http://schemas.openxmlformats.org/drawingml/2006/chart" xmlns:r="http://schemas.openxmlformats.org/officeDocument/2006/relationships" r:id="rId4"/>
          </a:graphicData>
        </a:graphic>
      </p:graphicFrame>
      <p:sp>
        <p:nvSpPr>
          <p:cNvPr id="21" name="下矢印 20"/>
          <p:cNvSpPr/>
          <p:nvPr/>
        </p:nvSpPr>
        <p:spPr>
          <a:xfrm rot="16200000">
            <a:off x="4782159" y="4953146"/>
            <a:ext cx="341683" cy="490868"/>
          </a:xfrm>
          <a:prstGeom prst="downArrow">
            <a:avLst>
              <a:gd name="adj1" fmla="val 0"/>
              <a:gd name="adj2" fmla="val 8491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10" name="テキスト ボックス 1"/>
          <p:cNvSpPr txBox="1"/>
          <p:nvPr/>
        </p:nvSpPr>
        <p:spPr>
          <a:xfrm>
            <a:off x="310060" y="3665253"/>
            <a:ext cx="391465" cy="153888"/>
          </a:xfrm>
          <a:prstGeom prst="rect">
            <a:avLst/>
          </a:prstGeom>
        </p:spPr>
        <p:txBody>
          <a:bodyPr wrap="square" lIns="36000" tIns="0" rIns="3600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000" dirty="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億円</a:t>
            </a:r>
          </a:p>
        </p:txBody>
      </p:sp>
      <p:sp>
        <p:nvSpPr>
          <p:cNvPr id="22" name="テキスト ボックス 21"/>
          <p:cNvSpPr txBox="1"/>
          <p:nvPr/>
        </p:nvSpPr>
        <p:spPr>
          <a:xfrm>
            <a:off x="223346" y="2053917"/>
            <a:ext cx="9301655" cy="1246495"/>
          </a:xfrm>
          <a:prstGeom prst="rect">
            <a:avLst/>
          </a:prstGeom>
          <a:solidFill>
            <a:schemeClr val="accent5">
              <a:lumMod val="75000"/>
              <a:alpha val="10000"/>
            </a:schemeClr>
          </a:solidFill>
          <a:ln>
            <a:noFill/>
          </a:ln>
        </p:spPr>
        <p:txBody>
          <a:bodyPr wrap="square" lIns="144000" rIns="0" bIns="0" rtlCol="0">
            <a:spAutoFit/>
          </a:bodyPr>
          <a:lstStyle/>
          <a:p>
            <a:r>
              <a:rPr lang="en-US" altLang="ja-JP" sz="1500" b="1"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500" b="1" dirty="0">
                <a:latin typeface="メイリオ" panose="020B0604030504040204" pitchFamily="50" charset="-128"/>
                <a:ea typeface="メイリオ" panose="020B0604030504040204" pitchFamily="50" charset="-128"/>
                <a:cs typeface="メイリオ" panose="020B0604030504040204" pitchFamily="50" charset="-128"/>
              </a:rPr>
              <a:t>効果等</a:t>
            </a:r>
            <a:r>
              <a:rPr lang="en-US" altLang="ja-JP" sz="1500" b="1" dirty="0">
                <a:latin typeface="メイリオ" panose="020B0604030504040204" pitchFamily="50" charset="-128"/>
                <a:ea typeface="メイリオ" panose="020B0604030504040204" pitchFamily="50" charset="-128"/>
                <a:cs typeface="メイリオ" panose="020B0604030504040204" pitchFamily="50" charset="-128"/>
              </a:rPr>
              <a:t>】</a:t>
            </a:r>
          </a:p>
          <a:p>
            <a:r>
              <a:rPr lang="ja-JP" altLang="en-US" sz="1500" b="1" dirty="0">
                <a:solidFill>
                  <a:schemeClr val="accent5">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　各年度の元利償還額は</a:t>
            </a:r>
            <a:r>
              <a:rPr lang="en-US" altLang="ja-JP" sz="1500" b="1" dirty="0">
                <a:solidFill>
                  <a:schemeClr val="accent5">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R</a:t>
            </a:r>
            <a:r>
              <a:rPr lang="ja-JP" altLang="en-US" sz="1500" b="1" dirty="0">
                <a:solidFill>
                  <a:schemeClr val="accent5">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２年度から</a:t>
            </a:r>
            <a:r>
              <a:rPr lang="en-US" altLang="ja-JP" sz="1500" b="1" dirty="0">
                <a:solidFill>
                  <a:schemeClr val="accent5">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R14</a:t>
            </a:r>
            <a:r>
              <a:rPr lang="ja-JP" altLang="en-US" sz="1500" b="1" dirty="0">
                <a:solidFill>
                  <a:schemeClr val="accent5">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年度まで削減</a:t>
            </a:r>
            <a:r>
              <a:rPr lang="ja-JP" altLang="en-US" sz="1500" dirty="0">
                <a:latin typeface="メイリオ" panose="020B0604030504040204" pitchFamily="50" charset="-128"/>
                <a:ea typeface="メイリオ" panose="020B0604030504040204" pitchFamily="50" charset="-128"/>
                <a:cs typeface="メイリオ" panose="020B0604030504040204" pitchFamily="50" charset="-128"/>
              </a:rPr>
              <a:t>となる。</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（元利合計＝</a:t>
            </a:r>
            <a:r>
              <a:rPr lang="ja-JP" altLang="en-US" sz="1500" b="1" dirty="0">
                <a:solidFill>
                  <a:schemeClr val="accent5">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500" b="1" dirty="0">
                <a:solidFill>
                  <a:schemeClr val="accent5">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119</a:t>
            </a:r>
            <a:r>
              <a:rPr lang="ja-JP" altLang="en-US" sz="1500" b="1" dirty="0">
                <a:solidFill>
                  <a:schemeClr val="accent5">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億円</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2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500" dirty="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500" dirty="0">
                <a:latin typeface="メイリオ" panose="020B0604030504040204" pitchFamily="50" charset="-128"/>
                <a:ea typeface="メイリオ" panose="020B0604030504040204" pitchFamily="50" charset="-128"/>
                <a:cs typeface="メイリオ" panose="020B0604030504040204" pitchFamily="50" charset="-128"/>
              </a:rPr>
              <a:t>一方，</a:t>
            </a:r>
            <a:r>
              <a:rPr lang="en-US" altLang="ja-JP" sz="15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R15</a:t>
            </a:r>
            <a:r>
              <a:rPr lang="ja-JP" altLang="en-US" sz="15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年度以降は逆に元利償還額は増加</a:t>
            </a:r>
            <a:r>
              <a:rPr lang="ja-JP" altLang="en-US" sz="1500" dirty="0">
                <a:latin typeface="メイリオ" panose="020B0604030504040204" pitchFamily="50" charset="-128"/>
                <a:ea typeface="メイリオ" panose="020B0604030504040204" pitchFamily="50" charset="-128"/>
                <a:cs typeface="メイリオ" panose="020B0604030504040204" pitchFamily="50" charset="-128"/>
              </a:rPr>
              <a:t>となる上，</a:t>
            </a:r>
            <a:r>
              <a:rPr lang="ja-JP" altLang="en-US" sz="15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総額でも利子負担は増加</a:t>
            </a:r>
            <a:r>
              <a:rPr lang="ja-JP" altLang="en-US" sz="1500" dirty="0">
                <a:latin typeface="メイリオ" panose="020B0604030504040204" pitchFamily="50" charset="-128"/>
                <a:ea typeface="メイリオ" panose="020B0604030504040204" pitchFamily="50" charset="-128"/>
                <a:cs typeface="メイリオ" panose="020B0604030504040204" pitchFamily="50" charset="-128"/>
              </a:rPr>
              <a:t>し，</a:t>
            </a:r>
            <a:r>
              <a:rPr lang="ja-JP" altLang="en-US" sz="15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起債残高は減り</a:t>
            </a:r>
            <a:endParaRPr lang="en-US" altLang="ja-JP" sz="15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5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　にくくなる。</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（元利合計＝</a:t>
            </a:r>
            <a:r>
              <a:rPr lang="ja-JP" altLang="en-US" sz="15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5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136</a:t>
            </a:r>
            <a:r>
              <a:rPr lang="ja-JP" altLang="en-US" sz="15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億円</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，削減額との差＝</a:t>
            </a:r>
            <a:r>
              <a:rPr lang="en-US" altLang="ja-JP" sz="15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17</a:t>
            </a:r>
            <a:r>
              <a:rPr lang="ja-JP" altLang="en-US" sz="1500" b="1" dirty="0">
                <a:solidFill>
                  <a:srgbClr val="C00000"/>
                </a:solidFill>
                <a:latin typeface="メイリオ" panose="020B0604030504040204" pitchFamily="50" charset="-128"/>
                <a:ea typeface="メイリオ" panose="020B0604030504040204" pitchFamily="50" charset="-128"/>
                <a:cs typeface="メイリオ" panose="020B0604030504040204" pitchFamily="50" charset="-128"/>
              </a:rPr>
              <a:t>億円</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が利子負担の増加分）</a:t>
            </a:r>
            <a:endParaRPr lang="en-US" altLang="ja-JP" sz="1200" b="1"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300" dirty="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500" dirty="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5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500" dirty="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500" dirty="0">
                <a:latin typeface="メイリオ" panose="020B0604030504040204" pitchFamily="50" charset="-128"/>
                <a:ea typeface="メイリオ" panose="020B0604030504040204" pitchFamily="50" charset="-128"/>
                <a:cs typeface="メイリオ" panose="020B0604030504040204" pitchFamily="50" charset="-128"/>
              </a:rPr>
              <a:t>投資を抑制しつつ，収支改善後に</a:t>
            </a:r>
            <a:r>
              <a:rPr lang="ja-JP" altLang="en-US" sz="1500" b="1" dirty="0">
                <a:latin typeface="メイリオ" panose="020B0604030504040204" pitchFamily="50" charset="-128"/>
                <a:ea typeface="メイリオ" panose="020B0604030504040204" pitchFamily="50" charset="-128"/>
                <a:cs typeface="メイリオ" panose="020B0604030504040204" pitchFamily="50" charset="-128"/>
              </a:rPr>
              <a:t>繰上償還等により利子及び起債残高を削減してまいります。</a:t>
            </a:r>
            <a:endParaRPr lang="en-US" altLang="ja-JP" sz="15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右中かっこ 3"/>
          <p:cNvSpPr/>
          <p:nvPr/>
        </p:nvSpPr>
        <p:spPr>
          <a:xfrm rot="16200000">
            <a:off x="6454263" y="3601791"/>
            <a:ext cx="116917" cy="671510"/>
          </a:xfrm>
          <a:prstGeom prst="rightBrace">
            <a:avLst>
              <a:gd name="adj1" fmla="val 0"/>
              <a:gd name="adj2" fmla="val 50000"/>
            </a:avLst>
          </a:prstGeom>
          <a:ln w="190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23" name="テキスト ボックス 22"/>
          <p:cNvSpPr txBox="1"/>
          <p:nvPr/>
        </p:nvSpPr>
        <p:spPr>
          <a:xfrm>
            <a:off x="5639616" y="3515200"/>
            <a:ext cx="3441968" cy="276999"/>
          </a:xfrm>
          <a:prstGeom prst="rect">
            <a:avLst/>
          </a:prstGeom>
          <a:noFill/>
          <a:ln>
            <a:noFill/>
          </a:ln>
        </p:spPr>
        <p:txBody>
          <a:bodyPr wrap="none" bIns="0" rtlCol="0">
            <a:spAutoFit/>
          </a:bodyPr>
          <a:lstStyle/>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プラン期間では計画の</a:t>
            </a:r>
            <a:r>
              <a:rPr lang="en-US" altLang="ja-JP" sz="1000" b="1" dirty="0">
                <a:latin typeface="メイリオ" panose="020B0604030504040204" pitchFamily="50" charset="-128"/>
                <a:ea typeface="メイリオ" panose="020B0604030504040204" pitchFamily="50" charset="-128"/>
                <a:cs typeface="メイリオ" panose="020B0604030504040204" pitchFamily="50" charset="-128"/>
              </a:rPr>
              <a:t>43.1</a:t>
            </a: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億円に対し</a:t>
            </a:r>
            <a:r>
              <a:rPr lang="ja-JP" altLang="en-US" sz="1000" b="1" dirty="0">
                <a:solidFill>
                  <a:schemeClr val="accent5">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約</a:t>
            </a:r>
            <a:r>
              <a:rPr lang="en-US" altLang="ja-JP" sz="1500" b="1" dirty="0">
                <a:solidFill>
                  <a:schemeClr val="accent5">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42</a:t>
            </a:r>
            <a:r>
              <a:rPr lang="ja-JP" altLang="en-US" sz="1000" b="1" dirty="0">
                <a:solidFill>
                  <a:schemeClr val="accent5">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億円</a:t>
            </a:r>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の削減</a:t>
            </a:r>
            <a:endParaRPr lang="en-US" altLang="ja-JP" sz="10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テキスト ボックス 23"/>
          <p:cNvSpPr txBox="1"/>
          <p:nvPr/>
        </p:nvSpPr>
        <p:spPr>
          <a:xfrm>
            <a:off x="7760370" y="3926329"/>
            <a:ext cx="1766830" cy="200055"/>
          </a:xfrm>
          <a:prstGeom prst="rect">
            <a:avLst/>
          </a:prstGeom>
          <a:noFill/>
          <a:ln>
            <a:noFill/>
          </a:ln>
        </p:spPr>
        <p:txBody>
          <a:bodyPr wrap="none" bIns="0" rtlCol="0">
            <a:spAutoFit/>
          </a:bodyPr>
          <a:lstStyle/>
          <a:p>
            <a:r>
              <a:rPr lang="ja-JP" altLang="en-US" sz="1000" b="1" dirty="0">
                <a:latin typeface="メイリオ" panose="020B0604030504040204" pitchFamily="50" charset="-128"/>
                <a:ea typeface="メイリオ" panose="020B0604030504040204" pitchFamily="50" charset="-128"/>
                <a:cs typeface="メイリオ" panose="020B0604030504040204" pitchFamily="50" charset="-128"/>
              </a:rPr>
              <a:t>削減額 （▲は増加を表す）</a:t>
            </a:r>
            <a:endParaRPr lang="en-US" altLang="ja-JP" sz="10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テキスト ボックス 24"/>
          <p:cNvSpPr txBox="1"/>
          <p:nvPr/>
        </p:nvSpPr>
        <p:spPr>
          <a:xfrm>
            <a:off x="316955" y="3316151"/>
            <a:ext cx="2453730" cy="276999"/>
          </a:xfrm>
          <a:prstGeom prst="rect">
            <a:avLst/>
          </a:prstGeom>
          <a:noFill/>
          <a:ln>
            <a:noFill/>
          </a:ln>
        </p:spPr>
        <p:txBody>
          <a:bodyPr wrap="none" lIns="72000" rIns="72000" bIns="0" rtlCol="0">
            <a:spAutoFit/>
          </a:bodyPr>
          <a:lstStyle/>
          <a:p>
            <a:r>
              <a:rPr lang="ja-JP" altLang="en-US" sz="1500" b="1" dirty="0">
                <a:latin typeface="メイリオ" panose="020B0604030504040204" pitchFamily="50" charset="-128"/>
                <a:ea typeface="メイリオ" panose="020B0604030504040204" pitchFamily="50" charset="-128"/>
                <a:cs typeface="メイリオ" panose="020B0604030504040204" pitchFamily="50" charset="-128"/>
              </a:rPr>
              <a:t>借換前</a:t>
            </a:r>
            <a:r>
              <a:rPr lang="ja-JP" altLang="en-US" sz="1500" dirty="0">
                <a:latin typeface="メイリオ" panose="020B0604030504040204" pitchFamily="50" charset="-128"/>
                <a:ea typeface="メイリオ" panose="020B0604030504040204" pitchFamily="50" charset="-128"/>
                <a:cs typeface="メイリオ" panose="020B0604030504040204" pitchFamily="50" charset="-128"/>
              </a:rPr>
              <a:t>の年度別元利償還額</a:t>
            </a:r>
            <a:endParaRPr lang="en-US" altLang="ja-JP" sz="15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テキスト ボックス 25"/>
          <p:cNvSpPr txBox="1"/>
          <p:nvPr/>
        </p:nvSpPr>
        <p:spPr>
          <a:xfrm>
            <a:off x="4910468" y="3316151"/>
            <a:ext cx="2453730" cy="276999"/>
          </a:xfrm>
          <a:prstGeom prst="rect">
            <a:avLst/>
          </a:prstGeom>
          <a:noFill/>
          <a:ln>
            <a:noFill/>
          </a:ln>
        </p:spPr>
        <p:txBody>
          <a:bodyPr wrap="none" lIns="72000" rIns="72000" bIns="0" rtlCol="0">
            <a:spAutoFit/>
          </a:bodyPr>
          <a:lstStyle/>
          <a:p>
            <a:r>
              <a:rPr lang="ja-JP" altLang="en-US" sz="1500" b="1" dirty="0">
                <a:solidFill>
                  <a:schemeClr val="accent5">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借換後</a:t>
            </a:r>
            <a:r>
              <a:rPr lang="ja-JP" altLang="en-US" sz="1500" dirty="0">
                <a:latin typeface="メイリオ" panose="020B0604030504040204" pitchFamily="50" charset="-128"/>
                <a:ea typeface="メイリオ" panose="020B0604030504040204" pitchFamily="50" charset="-128"/>
                <a:cs typeface="メイリオ" panose="020B0604030504040204" pitchFamily="50" charset="-128"/>
              </a:rPr>
              <a:t>の年度別元利償還額</a:t>
            </a:r>
            <a:endParaRPr lang="en-US" altLang="ja-JP" sz="15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7" name="テキスト ボックス 1"/>
          <p:cNvSpPr txBox="1"/>
          <p:nvPr/>
        </p:nvSpPr>
        <p:spPr>
          <a:xfrm>
            <a:off x="4931241" y="3676782"/>
            <a:ext cx="391465" cy="153888"/>
          </a:xfrm>
          <a:prstGeom prst="rect">
            <a:avLst/>
          </a:prstGeom>
        </p:spPr>
        <p:txBody>
          <a:bodyPr wrap="square" lIns="36000" tIns="0" rIns="3600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000" dirty="0">
                <a:solidFill>
                  <a:schemeClr val="tx1">
                    <a:lumMod val="50000"/>
                    <a:lumOff val="50000"/>
                  </a:schemeClr>
                </a:solidFill>
                <a:latin typeface="メイリオ" panose="020B0604030504040204" pitchFamily="50" charset="-128"/>
                <a:ea typeface="メイリオ" panose="020B0604030504040204" pitchFamily="50" charset="-128"/>
                <a:cs typeface="メイリオ" panose="020B0604030504040204" pitchFamily="50" charset="-128"/>
              </a:rPr>
              <a:t>億円</a:t>
            </a:r>
          </a:p>
        </p:txBody>
      </p:sp>
      <p:sp>
        <p:nvSpPr>
          <p:cNvPr id="17" name="テキスト ボックス 16"/>
          <p:cNvSpPr txBox="1"/>
          <p:nvPr/>
        </p:nvSpPr>
        <p:spPr>
          <a:xfrm>
            <a:off x="-8768" y="8663"/>
            <a:ext cx="9914768" cy="461665"/>
          </a:xfrm>
          <a:prstGeom prst="rect">
            <a:avLst/>
          </a:prstGeom>
          <a:solidFill>
            <a:schemeClr val="accent5"/>
          </a:solidFill>
        </p:spPr>
        <p:txBody>
          <a:bodyPr wrap="square" rtlCol="0">
            <a:spAutoFit/>
          </a:bodyPr>
          <a:lstStyle/>
          <a:p>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３</a:t>
            </a:r>
            <a:r>
              <a:rPr lang="ja-JP" altLang="en-US" sz="2400" dirty="0" smtClean="0">
                <a:solidFill>
                  <a:schemeClr val="bg1"/>
                </a:solidFill>
                <a:latin typeface="HGP創英角ｺﾞｼｯｸUB" panose="020B0900000000000000" pitchFamily="50" charset="-128"/>
                <a:ea typeface="HGP創英角ｺﾞｼｯｸUB" panose="020B0900000000000000" pitchFamily="50" charset="-128"/>
              </a:rPr>
              <a:t>　起債について　～　借換の効果　～</a:t>
            </a:r>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　</a:t>
            </a:r>
          </a:p>
        </p:txBody>
      </p:sp>
      <p:sp>
        <p:nvSpPr>
          <p:cNvPr id="15" name="スライド番号プレースホルダー 1"/>
          <p:cNvSpPr>
            <a:spLocks noGrp="1"/>
          </p:cNvSpPr>
          <p:nvPr>
            <p:ph type="sldNum" sz="quarter" idx="12"/>
          </p:nvPr>
        </p:nvSpPr>
        <p:spPr>
          <a:xfrm>
            <a:off x="7677149" y="6492875"/>
            <a:ext cx="2228850" cy="365125"/>
          </a:xfrm>
        </p:spPr>
        <p:txBody>
          <a:bodyPr/>
          <a:lstStyle/>
          <a:p>
            <a:r>
              <a:rPr kumimoji="1" lang="en-US" altLang="ja-JP" sz="1800" dirty="0" smtClean="0">
                <a:solidFill>
                  <a:schemeClr val="tx1"/>
                </a:solidFill>
                <a:latin typeface="+mn-ea"/>
              </a:rPr>
              <a:t>12</a:t>
            </a:r>
            <a:endParaRPr kumimoji="1" lang="ja-JP" altLang="en-US" sz="1400" dirty="0">
              <a:solidFill>
                <a:schemeClr val="tx1"/>
              </a:solidFill>
              <a:latin typeface="+mn-ea"/>
            </a:endParaRPr>
          </a:p>
        </p:txBody>
      </p:sp>
    </p:spTree>
    <p:extLst>
      <p:ext uri="{BB962C8B-B14F-4D97-AF65-F5344CB8AC3E}">
        <p14:creationId xmlns:p14="http://schemas.microsoft.com/office/powerpoint/2010/main" val="27964674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8768" y="8663"/>
            <a:ext cx="9914768" cy="461665"/>
          </a:xfrm>
          <a:prstGeom prst="rect">
            <a:avLst/>
          </a:prstGeom>
          <a:solidFill>
            <a:schemeClr val="accent5"/>
          </a:solidFill>
        </p:spPr>
        <p:txBody>
          <a:bodyPr wrap="square" rtlCol="0">
            <a:spAutoFit/>
          </a:bodyPr>
          <a:lstStyle/>
          <a:p>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３</a:t>
            </a:r>
            <a:r>
              <a:rPr lang="ja-JP" altLang="en-US" sz="2400" dirty="0" smtClean="0">
                <a:solidFill>
                  <a:schemeClr val="bg1"/>
                </a:solidFill>
                <a:latin typeface="HGP創英角ｺﾞｼｯｸUB" panose="020B0900000000000000" pitchFamily="50" charset="-128"/>
                <a:ea typeface="HGP創英角ｺﾞｼｯｸUB" panose="020B0900000000000000" pitchFamily="50" charset="-128"/>
              </a:rPr>
              <a:t>　起債について　～　借換の効果　～</a:t>
            </a:r>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　</a:t>
            </a:r>
          </a:p>
        </p:txBody>
      </p:sp>
      <p:sp>
        <p:nvSpPr>
          <p:cNvPr id="2" name="テキスト ボックス 1"/>
          <p:cNvSpPr txBox="1"/>
          <p:nvPr/>
        </p:nvSpPr>
        <p:spPr>
          <a:xfrm>
            <a:off x="-8768" y="588177"/>
            <a:ext cx="9375644" cy="369332"/>
          </a:xfrm>
          <a:prstGeom prst="rect">
            <a:avLst/>
          </a:prstGeom>
          <a:noFill/>
        </p:spPr>
        <p:txBody>
          <a:bodyPr wrap="square" rtlCol="0">
            <a:spAutoFit/>
          </a:bodyPr>
          <a:lstStyle/>
          <a:p>
            <a:r>
              <a:rPr kumimoji="1" lang="ja-JP" altLang="en-US" dirty="0" smtClean="0"/>
              <a:t>（</a:t>
            </a:r>
            <a:r>
              <a:rPr lang="en-US" altLang="ja-JP" dirty="0" smtClean="0"/>
              <a:t>4</a:t>
            </a:r>
            <a:r>
              <a:rPr kumimoji="1" lang="ja-JP" altLang="en-US" dirty="0" smtClean="0"/>
              <a:t>）　令和元年度に起債を借り換えた</a:t>
            </a:r>
            <a:r>
              <a:rPr kumimoji="1" lang="en-US" altLang="ja-JP" dirty="0" smtClean="0"/>
              <a:t>420.</a:t>
            </a:r>
            <a:r>
              <a:rPr lang="en-US" altLang="ja-JP" dirty="0" smtClean="0"/>
              <a:t>2</a:t>
            </a:r>
            <a:r>
              <a:rPr kumimoji="1" lang="ja-JP" altLang="en-US" dirty="0" smtClean="0"/>
              <a:t>億円の効果について</a:t>
            </a:r>
            <a:endParaRPr kumimoji="1" lang="ja-JP" altLang="en-US" dirty="0"/>
          </a:p>
        </p:txBody>
      </p:sp>
      <p:sp>
        <p:nvSpPr>
          <p:cNvPr id="9" name="テキスト ボックス 8"/>
          <p:cNvSpPr txBox="1"/>
          <p:nvPr/>
        </p:nvSpPr>
        <p:spPr>
          <a:xfrm>
            <a:off x="800100" y="3460520"/>
            <a:ext cx="4352925" cy="646331"/>
          </a:xfrm>
          <a:prstGeom prst="rect">
            <a:avLst/>
          </a:prstGeom>
          <a:noFill/>
          <a:ln>
            <a:solidFill>
              <a:schemeClr val="tx1"/>
            </a:solidFill>
          </a:ln>
        </p:spPr>
        <p:txBody>
          <a:bodyPr wrap="square" rtlCol="0">
            <a:spAutoFit/>
          </a:bodyPr>
          <a:lstStyle/>
          <a:p>
            <a:r>
              <a:rPr lang="ja-JP" altLang="en-US" dirty="0"/>
              <a:t>　</a:t>
            </a:r>
            <a:r>
              <a:rPr lang="ja-JP" altLang="en-US" dirty="0" smtClean="0"/>
              <a:t>① 元利償還金の平準化による減少</a:t>
            </a:r>
            <a:endParaRPr lang="en-US" altLang="ja-JP" dirty="0" smtClean="0"/>
          </a:p>
          <a:p>
            <a:r>
              <a:rPr kumimoji="1" lang="ja-JP" altLang="en-US" dirty="0"/>
              <a:t>　</a:t>
            </a:r>
            <a:r>
              <a:rPr kumimoji="1" lang="ja-JP" altLang="en-US" dirty="0" smtClean="0"/>
              <a:t>② 先行して算入される交付税があること</a:t>
            </a:r>
            <a:endParaRPr kumimoji="1" lang="ja-JP" altLang="en-US" dirty="0"/>
          </a:p>
        </p:txBody>
      </p:sp>
      <p:sp>
        <p:nvSpPr>
          <p:cNvPr id="12" name="テキスト ボックス 11"/>
          <p:cNvSpPr txBox="1"/>
          <p:nvPr/>
        </p:nvSpPr>
        <p:spPr>
          <a:xfrm>
            <a:off x="5443537" y="3459462"/>
            <a:ext cx="4352925" cy="646331"/>
          </a:xfrm>
          <a:prstGeom prst="rect">
            <a:avLst/>
          </a:prstGeom>
          <a:noFill/>
          <a:ln>
            <a:solidFill>
              <a:schemeClr val="tx1"/>
            </a:solidFill>
          </a:ln>
        </p:spPr>
        <p:txBody>
          <a:bodyPr wrap="square" rtlCol="0">
            <a:spAutoFit/>
          </a:bodyPr>
          <a:lstStyle/>
          <a:p>
            <a:r>
              <a:rPr lang="ja-JP" altLang="en-US" dirty="0"/>
              <a:t>　</a:t>
            </a:r>
            <a:r>
              <a:rPr lang="ja-JP" altLang="en-US" dirty="0" smtClean="0"/>
              <a:t>① 後年度の元利償還金の負担増</a:t>
            </a:r>
            <a:endParaRPr lang="en-US" altLang="ja-JP" dirty="0" smtClean="0"/>
          </a:p>
          <a:p>
            <a:r>
              <a:rPr kumimoji="1" lang="ja-JP" altLang="en-US" dirty="0"/>
              <a:t>　</a:t>
            </a:r>
            <a:r>
              <a:rPr kumimoji="1" lang="ja-JP" altLang="en-US" dirty="0" smtClean="0"/>
              <a:t>② 交付税措置終了後の負担増</a:t>
            </a:r>
            <a:endParaRPr kumimoji="1" lang="ja-JP" altLang="en-US" dirty="0"/>
          </a:p>
        </p:txBody>
      </p:sp>
      <p:sp>
        <p:nvSpPr>
          <p:cNvPr id="13" name="右中かっこ 12"/>
          <p:cNvSpPr/>
          <p:nvPr/>
        </p:nvSpPr>
        <p:spPr>
          <a:xfrm rot="5400000">
            <a:off x="2726571" y="770306"/>
            <a:ext cx="435418" cy="3924000"/>
          </a:xfrm>
          <a:prstGeom prst="rightBrace">
            <a:avLst>
              <a:gd name="adj1" fmla="val 16135"/>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4" name="テキスト ボックス 13"/>
          <p:cNvSpPr txBox="1"/>
          <p:nvPr/>
        </p:nvSpPr>
        <p:spPr>
          <a:xfrm>
            <a:off x="2508251" y="3029649"/>
            <a:ext cx="1238250" cy="369332"/>
          </a:xfrm>
          <a:prstGeom prst="rect">
            <a:avLst/>
          </a:prstGeom>
          <a:noFill/>
        </p:spPr>
        <p:txBody>
          <a:bodyPr wrap="square" rtlCol="0">
            <a:spAutoFit/>
          </a:bodyPr>
          <a:lstStyle/>
          <a:p>
            <a:r>
              <a:rPr kumimoji="1" lang="ja-JP" altLang="en-US" dirty="0" smtClean="0"/>
              <a:t>負担減</a:t>
            </a:r>
            <a:endParaRPr kumimoji="1" lang="ja-JP" altLang="en-US" dirty="0"/>
          </a:p>
        </p:txBody>
      </p:sp>
      <p:sp>
        <p:nvSpPr>
          <p:cNvPr id="15" name="右中かっこ 14"/>
          <p:cNvSpPr/>
          <p:nvPr/>
        </p:nvSpPr>
        <p:spPr>
          <a:xfrm rot="5400000">
            <a:off x="7003317" y="482306"/>
            <a:ext cx="435419" cy="4500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6" name="テキスト ボックス 15"/>
          <p:cNvSpPr txBox="1"/>
          <p:nvPr/>
        </p:nvSpPr>
        <p:spPr>
          <a:xfrm>
            <a:off x="6796514" y="3030583"/>
            <a:ext cx="1238250" cy="369332"/>
          </a:xfrm>
          <a:prstGeom prst="rect">
            <a:avLst/>
          </a:prstGeom>
          <a:noFill/>
        </p:spPr>
        <p:txBody>
          <a:bodyPr wrap="square" rtlCol="0">
            <a:spAutoFit/>
          </a:bodyPr>
          <a:lstStyle/>
          <a:p>
            <a:r>
              <a:rPr kumimoji="1" lang="ja-JP" altLang="en-US" dirty="0" smtClean="0"/>
              <a:t>負担増</a:t>
            </a:r>
            <a:endParaRPr kumimoji="1" lang="ja-JP" altLang="en-US" dirty="0"/>
          </a:p>
        </p:txBody>
      </p:sp>
      <p:sp>
        <p:nvSpPr>
          <p:cNvPr id="17" name="テキスト ボックス 16"/>
          <p:cNvSpPr txBox="1"/>
          <p:nvPr/>
        </p:nvSpPr>
        <p:spPr>
          <a:xfrm>
            <a:off x="800100" y="4471138"/>
            <a:ext cx="8943977" cy="584775"/>
          </a:xfrm>
          <a:prstGeom prst="rect">
            <a:avLst/>
          </a:prstGeom>
          <a:noFill/>
        </p:spPr>
        <p:txBody>
          <a:bodyPr wrap="square" rtlCol="0">
            <a:spAutoFit/>
          </a:bodyPr>
          <a:lstStyle/>
          <a:p>
            <a:r>
              <a:rPr kumimoji="1" lang="ja-JP" altLang="en-US" sz="1600" dirty="0" smtClean="0">
                <a:latin typeface="UD デジタル 教科書体 N-B" panose="02020700000000000000" pitchFamily="17" charset="-128"/>
                <a:ea typeface="UD デジタル 教科書体 N-B" panose="02020700000000000000" pitchFamily="17" charset="-128"/>
              </a:rPr>
              <a:t>高知市では，平成</a:t>
            </a:r>
            <a:r>
              <a:rPr kumimoji="1" lang="en-US" altLang="ja-JP" sz="1600" dirty="0" smtClean="0">
                <a:latin typeface="UD デジタル 教科書体 N-B" panose="02020700000000000000" pitchFamily="17" charset="-128"/>
                <a:ea typeface="UD デジタル 教科書体 N-B" panose="02020700000000000000" pitchFamily="17" charset="-128"/>
              </a:rPr>
              <a:t>16</a:t>
            </a:r>
            <a:r>
              <a:rPr kumimoji="1" lang="ja-JP" altLang="en-US" sz="1600" dirty="0" smtClean="0">
                <a:latin typeface="UD デジタル 教科書体 N-B" panose="02020700000000000000" pitchFamily="17" charset="-128"/>
                <a:ea typeface="UD デジタル 教科書体 N-B" panose="02020700000000000000" pitchFamily="17" charset="-128"/>
              </a:rPr>
              <a:t>年度にも借換を行っているが，借換により元利償還期間が延び，交付税措置終了後も元利償還が続いたため，その後の財政状況の悪化</a:t>
            </a:r>
            <a:r>
              <a:rPr lang="ja-JP" altLang="en-US" sz="1600" dirty="0" smtClean="0">
                <a:latin typeface="UD デジタル 教科書体 N-B" panose="02020700000000000000" pitchFamily="17" charset="-128"/>
                <a:ea typeface="UD デジタル 教科書体 N-B" panose="02020700000000000000" pitchFamily="17" charset="-128"/>
              </a:rPr>
              <a:t>の要因となった。（Ｒ６で返済終了）</a:t>
            </a:r>
            <a:endParaRPr kumimoji="1" lang="ja-JP" altLang="en-US" sz="1600" dirty="0">
              <a:latin typeface="UD デジタル 教科書体 N-B" panose="02020700000000000000" pitchFamily="17" charset="-128"/>
              <a:ea typeface="UD デジタル 教科書体 N-B" panose="02020700000000000000" pitchFamily="17" charset="-128"/>
            </a:endParaRPr>
          </a:p>
        </p:txBody>
      </p:sp>
      <p:sp>
        <p:nvSpPr>
          <p:cNvPr id="19" name="テキスト ボックス 18"/>
          <p:cNvSpPr txBox="1"/>
          <p:nvPr/>
        </p:nvSpPr>
        <p:spPr>
          <a:xfrm>
            <a:off x="982280" y="5028497"/>
            <a:ext cx="8634085" cy="830997"/>
          </a:xfrm>
          <a:prstGeom prst="rect">
            <a:avLst/>
          </a:prstGeom>
          <a:noFill/>
        </p:spPr>
        <p:txBody>
          <a:bodyPr wrap="square" rtlCol="0">
            <a:spAutoFit/>
          </a:bodyPr>
          <a:lstStyle/>
          <a:p>
            <a:r>
              <a:rPr lang="ja-JP" altLang="en-US" sz="2400" dirty="0" smtClean="0">
                <a:solidFill>
                  <a:srgbClr val="C00000"/>
                </a:solidFill>
                <a:latin typeface="HGP創英角ｺﾞｼｯｸUB" panose="020B0900000000000000" pitchFamily="50" charset="-128"/>
                <a:ea typeface="HGP創英角ｺﾞｼｯｸUB" panose="020B0900000000000000" pitchFamily="50" charset="-128"/>
              </a:rPr>
              <a:t>元利償還金は，耐用年数に合わせて負担を平準化するものだが</a:t>
            </a:r>
            <a:endParaRPr lang="en-US" altLang="ja-JP" sz="2400" dirty="0" smtClean="0">
              <a:solidFill>
                <a:srgbClr val="C00000"/>
              </a:solidFill>
              <a:latin typeface="HGP創英角ｺﾞｼｯｸUB" panose="020B0900000000000000" pitchFamily="50" charset="-128"/>
              <a:ea typeface="HGP創英角ｺﾞｼｯｸUB" panose="020B0900000000000000" pitchFamily="50" charset="-128"/>
            </a:endParaRPr>
          </a:p>
          <a:p>
            <a:r>
              <a:rPr lang="ja-JP" altLang="en-US" sz="2400" dirty="0" smtClean="0">
                <a:solidFill>
                  <a:srgbClr val="C00000"/>
                </a:solidFill>
                <a:latin typeface="HGP創英角ｺﾞｼｯｸUB" panose="020B0900000000000000" pitchFamily="50" charset="-128"/>
                <a:ea typeface="HGP創英角ｺﾞｼｯｸUB" panose="020B0900000000000000" pitchFamily="50" charset="-128"/>
              </a:rPr>
              <a:t>後年度の負担を考慮し，交付税の先行算入分について検討が必要</a:t>
            </a:r>
            <a:endParaRPr lang="en-US" altLang="ja-JP" sz="2400" dirty="0" smtClean="0">
              <a:solidFill>
                <a:srgbClr val="C00000"/>
              </a:solidFill>
              <a:latin typeface="HGP創英角ｺﾞｼｯｸUB" panose="020B0900000000000000" pitchFamily="50" charset="-128"/>
              <a:ea typeface="HGP創英角ｺﾞｼｯｸUB" panose="020B0900000000000000" pitchFamily="50" charset="-128"/>
            </a:endParaRPr>
          </a:p>
        </p:txBody>
      </p:sp>
      <p:sp>
        <p:nvSpPr>
          <p:cNvPr id="18" name="スライド番号プレースホルダー 1"/>
          <p:cNvSpPr>
            <a:spLocks noGrp="1"/>
          </p:cNvSpPr>
          <p:nvPr>
            <p:ph type="sldNum" sz="quarter" idx="12"/>
          </p:nvPr>
        </p:nvSpPr>
        <p:spPr>
          <a:xfrm>
            <a:off x="7677149" y="6492875"/>
            <a:ext cx="2228850" cy="365125"/>
          </a:xfrm>
        </p:spPr>
        <p:txBody>
          <a:bodyPr/>
          <a:lstStyle/>
          <a:p>
            <a:r>
              <a:rPr kumimoji="1" lang="en-US" altLang="ja-JP" sz="1800" dirty="0" smtClean="0">
                <a:solidFill>
                  <a:schemeClr val="tx1"/>
                </a:solidFill>
                <a:latin typeface="+mn-ea"/>
              </a:rPr>
              <a:t>13</a:t>
            </a:r>
            <a:endParaRPr kumimoji="1" lang="ja-JP" altLang="en-US" sz="1400" dirty="0">
              <a:solidFill>
                <a:schemeClr val="tx1"/>
              </a:solidFill>
              <a:latin typeface="+mn-ea"/>
            </a:endParaRPr>
          </a:p>
        </p:txBody>
      </p:sp>
      <p:sp>
        <p:nvSpPr>
          <p:cNvPr id="20" name="テキスト ボックス 19"/>
          <p:cNvSpPr txBox="1"/>
          <p:nvPr/>
        </p:nvSpPr>
        <p:spPr>
          <a:xfrm>
            <a:off x="8898006" y="921351"/>
            <a:ext cx="1028760" cy="200055"/>
          </a:xfrm>
          <a:prstGeom prst="rect">
            <a:avLst/>
          </a:prstGeom>
          <a:noFill/>
        </p:spPr>
        <p:txBody>
          <a:bodyPr wrap="square" rtlCol="0">
            <a:spAutoFit/>
          </a:bodyPr>
          <a:lstStyle/>
          <a:p>
            <a:pPr algn="r"/>
            <a:r>
              <a:rPr kumimoji="1" lang="ja-JP" altLang="en-US" sz="700" dirty="0" smtClean="0"/>
              <a:t>単位：億円</a:t>
            </a:r>
            <a:endParaRPr kumimoji="1" lang="ja-JP" altLang="en-US" sz="700" dirty="0"/>
          </a:p>
        </p:txBody>
      </p:sp>
      <p:pic>
        <p:nvPicPr>
          <p:cNvPr id="7" name="図 6"/>
          <p:cNvPicPr>
            <a:picLocks noChangeAspect="1"/>
          </p:cNvPicPr>
          <p:nvPr/>
        </p:nvPicPr>
        <p:blipFill>
          <a:blip r:embed="rId2"/>
          <a:stretch>
            <a:fillRect/>
          </a:stretch>
        </p:blipFill>
        <p:spPr>
          <a:xfrm>
            <a:off x="129673" y="1093000"/>
            <a:ext cx="9740970" cy="1409100"/>
          </a:xfrm>
          <a:prstGeom prst="rect">
            <a:avLst/>
          </a:prstGeom>
        </p:spPr>
      </p:pic>
      <p:sp>
        <p:nvSpPr>
          <p:cNvPr id="10" name="角丸四角形 9"/>
          <p:cNvSpPr/>
          <p:nvPr/>
        </p:nvSpPr>
        <p:spPr>
          <a:xfrm>
            <a:off x="256560" y="6090199"/>
            <a:ext cx="5566724" cy="686962"/>
          </a:xfrm>
          <a:prstGeom prst="round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261463" y="6119074"/>
            <a:ext cx="5590696" cy="646331"/>
          </a:xfrm>
          <a:prstGeom prst="rect">
            <a:avLst/>
          </a:prstGeom>
          <a:noFill/>
        </p:spPr>
        <p:txBody>
          <a:bodyPr wrap="square" rtlCol="0">
            <a:spAutoFit/>
          </a:bodyPr>
          <a:lstStyle/>
          <a:p>
            <a:r>
              <a:rPr lang="en-US" altLang="ja-JP" sz="900" dirty="0" smtClean="0"/>
              <a:t>※</a:t>
            </a:r>
            <a:r>
              <a:rPr lang="ja-JP" altLang="en-US" sz="900" dirty="0" smtClean="0"/>
              <a:t>交付税算入の差額</a:t>
            </a:r>
            <a:endParaRPr lang="en-US" altLang="ja-JP" sz="900" dirty="0" smtClean="0"/>
          </a:p>
          <a:p>
            <a:r>
              <a:rPr lang="ja-JP" altLang="en-US" sz="900" dirty="0"/>
              <a:t>　 </a:t>
            </a:r>
            <a:r>
              <a:rPr lang="ja-JP" altLang="en-US" sz="900" dirty="0" smtClean="0"/>
              <a:t>交付税が</a:t>
            </a:r>
            <a:r>
              <a:rPr lang="en-US" altLang="ja-JP" sz="900" dirty="0" smtClean="0"/>
              <a:t>20</a:t>
            </a:r>
            <a:r>
              <a:rPr lang="ja-JP" altLang="en-US" sz="900" dirty="0" smtClean="0"/>
              <a:t>年間で理論算入されるものについて，元利償還を</a:t>
            </a:r>
            <a:r>
              <a:rPr lang="en-US" altLang="ja-JP" sz="900" dirty="0" smtClean="0"/>
              <a:t>20</a:t>
            </a:r>
            <a:r>
              <a:rPr lang="ja-JP" altLang="en-US" sz="900" dirty="0" smtClean="0"/>
              <a:t>→</a:t>
            </a:r>
            <a:r>
              <a:rPr lang="en-US" altLang="ja-JP" sz="900" dirty="0" smtClean="0"/>
              <a:t>30</a:t>
            </a:r>
            <a:r>
              <a:rPr lang="ja-JP" altLang="en-US" sz="900" dirty="0" smtClean="0"/>
              <a:t>年間に延ばしたことにより，各年度における元利償還金と交付税措置額に生じる差額のこと。</a:t>
            </a:r>
            <a:endParaRPr lang="en-US" altLang="ja-JP" sz="900" dirty="0" smtClean="0"/>
          </a:p>
          <a:p>
            <a:r>
              <a:rPr lang="ja-JP" altLang="en-US" sz="900" dirty="0"/>
              <a:t>　</a:t>
            </a:r>
            <a:r>
              <a:rPr lang="ja-JP" altLang="en-US" sz="900" dirty="0" smtClean="0"/>
              <a:t>一方，実額算入されるものについては元利償還の金額に応じて交付税措置額も増減するため差額は生じない。</a:t>
            </a:r>
            <a:endParaRPr lang="en-US" altLang="ja-JP" sz="900" dirty="0" smtClean="0"/>
          </a:p>
        </p:txBody>
      </p:sp>
    </p:spTree>
    <p:extLst>
      <p:ext uri="{BB962C8B-B14F-4D97-AF65-F5344CB8AC3E}">
        <p14:creationId xmlns:p14="http://schemas.microsoft.com/office/powerpoint/2010/main" val="32950453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8768" y="8663"/>
            <a:ext cx="9914768" cy="461665"/>
          </a:xfrm>
          <a:prstGeom prst="rect">
            <a:avLst/>
          </a:prstGeom>
          <a:solidFill>
            <a:schemeClr val="accent5"/>
          </a:solidFill>
        </p:spPr>
        <p:txBody>
          <a:bodyPr wrap="square" rtlCol="0">
            <a:spAutoFit/>
          </a:bodyPr>
          <a:lstStyle/>
          <a:p>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３</a:t>
            </a:r>
            <a:r>
              <a:rPr lang="ja-JP" altLang="en-US" sz="2400" dirty="0" smtClean="0">
                <a:solidFill>
                  <a:schemeClr val="bg1"/>
                </a:solidFill>
                <a:latin typeface="HGP創英角ｺﾞｼｯｸUB" panose="020B0900000000000000" pitchFamily="50" charset="-128"/>
                <a:ea typeface="HGP創英角ｺﾞｼｯｸUB" panose="020B0900000000000000" pitchFamily="50" charset="-128"/>
              </a:rPr>
              <a:t>　起債について　～　今後の投資的経費の見込み　～</a:t>
            </a:r>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　</a:t>
            </a:r>
          </a:p>
        </p:txBody>
      </p:sp>
      <p:sp>
        <p:nvSpPr>
          <p:cNvPr id="6" name="テキスト ボックス 5"/>
          <p:cNvSpPr txBox="1"/>
          <p:nvPr/>
        </p:nvSpPr>
        <p:spPr>
          <a:xfrm>
            <a:off x="86483" y="459048"/>
            <a:ext cx="6323941" cy="307777"/>
          </a:xfrm>
          <a:prstGeom prst="rect">
            <a:avLst/>
          </a:prstGeom>
          <a:noFill/>
        </p:spPr>
        <p:txBody>
          <a:bodyPr wrap="square" rtlCol="0">
            <a:spAutoFit/>
          </a:bodyPr>
          <a:lstStyle/>
          <a:p>
            <a:r>
              <a:rPr lang="ja-JP" altLang="en-US" sz="1400" dirty="0" smtClean="0"/>
              <a:t>総合計画後期基本計画第２次実施計画（</a:t>
            </a:r>
            <a:r>
              <a:rPr lang="en-US" altLang="ja-JP" sz="1400" dirty="0" smtClean="0"/>
              <a:t>R6</a:t>
            </a:r>
            <a:r>
              <a:rPr lang="ja-JP" altLang="en-US" sz="1400" dirty="0" smtClean="0"/>
              <a:t>～</a:t>
            </a:r>
            <a:r>
              <a:rPr lang="en-US" altLang="ja-JP" sz="1400" dirty="0" smtClean="0"/>
              <a:t>8</a:t>
            </a:r>
            <a:r>
              <a:rPr lang="ja-JP" altLang="en-US" sz="1400" dirty="0" smtClean="0"/>
              <a:t>）登載事業</a:t>
            </a:r>
            <a:r>
              <a:rPr lang="ja-JP" altLang="en-US" sz="1400" dirty="0" smtClean="0"/>
              <a:t>ベースの見通し</a:t>
            </a:r>
            <a:endParaRPr kumimoji="1" lang="ja-JP" altLang="en-US" sz="1400" dirty="0"/>
          </a:p>
        </p:txBody>
      </p:sp>
      <p:sp>
        <p:nvSpPr>
          <p:cNvPr id="7" name="テキスト ボックス 6"/>
          <p:cNvSpPr txBox="1"/>
          <p:nvPr/>
        </p:nvSpPr>
        <p:spPr>
          <a:xfrm>
            <a:off x="8481590" y="674233"/>
            <a:ext cx="1028760" cy="215444"/>
          </a:xfrm>
          <a:prstGeom prst="rect">
            <a:avLst/>
          </a:prstGeom>
          <a:noFill/>
        </p:spPr>
        <p:txBody>
          <a:bodyPr wrap="square" rtlCol="0">
            <a:spAutoFit/>
          </a:bodyPr>
          <a:lstStyle/>
          <a:p>
            <a:r>
              <a:rPr kumimoji="1" lang="ja-JP" altLang="en-US" sz="800" dirty="0" smtClean="0"/>
              <a:t>（単位：億円）</a:t>
            </a:r>
            <a:endParaRPr kumimoji="1" lang="ja-JP" altLang="en-US" sz="800" dirty="0"/>
          </a:p>
        </p:txBody>
      </p:sp>
      <p:sp>
        <p:nvSpPr>
          <p:cNvPr id="9" name="スライド番号プレースホルダー 1"/>
          <p:cNvSpPr>
            <a:spLocks noGrp="1"/>
          </p:cNvSpPr>
          <p:nvPr>
            <p:ph type="sldNum" sz="quarter" idx="12"/>
          </p:nvPr>
        </p:nvSpPr>
        <p:spPr>
          <a:xfrm>
            <a:off x="7677149" y="6492875"/>
            <a:ext cx="2228850" cy="365125"/>
          </a:xfrm>
        </p:spPr>
        <p:txBody>
          <a:bodyPr/>
          <a:lstStyle/>
          <a:p>
            <a:r>
              <a:rPr kumimoji="1" lang="en-US" altLang="ja-JP" sz="1800" dirty="0" smtClean="0">
                <a:solidFill>
                  <a:schemeClr val="tx1"/>
                </a:solidFill>
                <a:latin typeface="+mn-ea"/>
              </a:rPr>
              <a:t>14</a:t>
            </a:r>
            <a:endParaRPr kumimoji="1" lang="ja-JP" altLang="en-US" sz="1400" dirty="0">
              <a:solidFill>
                <a:schemeClr val="tx1"/>
              </a:solidFill>
              <a:latin typeface="+mn-ea"/>
            </a:endParaRPr>
          </a:p>
        </p:txBody>
      </p:sp>
      <p:pic>
        <p:nvPicPr>
          <p:cNvPr id="2" name="図 1"/>
          <p:cNvPicPr>
            <a:picLocks noChangeAspect="1"/>
          </p:cNvPicPr>
          <p:nvPr/>
        </p:nvPicPr>
        <p:blipFill>
          <a:blip r:embed="rId2"/>
          <a:stretch>
            <a:fillRect/>
          </a:stretch>
        </p:blipFill>
        <p:spPr>
          <a:xfrm>
            <a:off x="400052" y="871029"/>
            <a:ext cx="8770828" cy="5906066"/>
          </a:xfrm>
          <a:prstGeom prst="rect">
            <a:avLst/>
          </a:prstGeom>
        </p:spPr>
      </p:pic>
      <p:sp>
        <p:nvSpPr>
          <p:cNvPr id="10" name="テキスト ボックス 9"/>
          <p:cNvSpPr txBox="1"/>
          <p:nvPr/>
        </p:nvSpPr>
        <p:spPr>
          <a:xfrm>
            <a:off x="6909191" y="6346208"/>
            <a:ext cx="2331061" cy="430887"/>
          </a:xfrm>
          <a:prstGeom prst="rect">
            <a:avLst/>
          </a:prstGeom>
          <a:noFill/>
        </p:spPr>
        <p:txBody>
          <a:bodyPr wrap="square" rtlCol="0">
            <a:spAutoFit/>
          </a:bodyPr>
          <a:lstStyle/>
          <a:p>
            <a:r>
              <a:rPr lang="en-US" altLang="ja-JP" sz="1100" dirty="0" smtClean="0"/>
              <a:t>※</a:t>
            </a:r>
            <a:r>
              <a:rPr lang="ja-JP" altLang="en-US" sz="1100" dirty="0" smtClean="0"/>
              <a:t>各所管部局の見積額をベースに</a:t>
            </a:r>
            <a:endParaRPr lang="en-US" altLang="ja-JP" sz="1100" dirty="0" smtClean="0"/>
          </a:p>
          <a:p>
            <a:r>
              <a:rPr lang="ja-JP" altLang="en-US" sz="1100" dirty="0"/>
              <a:t>　</a:t>
            </a:r>
            <a:r>
              <a:rPr lang="ja-JP" altLang="en-US" sz="1100" dirty="0" smtClean="0"/>
              <a:t> </a:t>
            </a:r>
            <a:r>
              <a:rPr lang="ja-JP" altLang="en-US" sz="1100" dirty="0" smtClean="0"/>
              <a:t>一定の条件で推計したもの。</a:t>
            </a:r>
            <a:endParaRPr kumimoji="1" lang="ja-JP" altLang="en-US" sz="1100" dirty="0"/>
          </a:p>
        </p:txBody>
      </p:sp>
    </p:spTree>
    <p:extLst>
      <p:ext uri="{BB962C8B-B14F-4D97-AF65-F5344CB8AC3E}">
        <p14:creationId xmlns:p14="http://schemas.microsoft.com/office/powerpoint/2010/main" val="19716396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690697" y="2377712"/>
            <a:ext cx="8615228" cy="1015663"/>
          </a:xfrm>
          <a:prstGeom prst="rect">
            <a:avLst/>
          </a:prstGeom>
          <a:noFill/>
        </p:spPr>
        <p:txBody>
          <a:bodyPr wrap="square" rtlCol="0">
            <a:spAutoFit/>
          </a:bodyPr>
          <a:lstStyle/>
          <a:p>
            <a:r>
              <a:rPr lang="ja-JP" altLang="en-US" sz="6000" dirty="0" smtClean="0">
                <a:latin typeface="HGP創英角ｺﾞｼｯｸUB" panose="020B0900000000000000" pitchFamily="50" charset="-128"/>
                <a:ea typeface="HGP創英角ｺﾞｼｯｸUB" panose="020B0900000000000000" pitchFamily="50" charset="-128"/>
              </a:rPr>
              <a:t>４</a:t>
            </a:r>
            <a:r>
              <a:rPr kumimoji="1" lang="ja-JP" altLang="en-US" sz="6000" dirty="0" smtClean="0">
                <a:latin typeface="HGP創英角ｺﾞｼｯｸUB" panose="020B0900000000000000" pitchFamily="50" charset="-128"/>
                <a:ea typeface="HGP創英角ｺﾞｼｯｸUB" panose="020B0900000000000000" pitchFamily="50" charset="-128"/>
              </a:rPr>
              <a:t>　その他の歳出について</a:t>
            </a:r>
            <a:endParaRPr kumimoji="1" lang="ja-JP" altLang="en-US" sz="6000" dirty="0">
              <a:latin typeface="HGP創英角ｺﾞｼｯｸUB" panose="020B0900000000000000" pitchFamily="50" charset="-128"/>
              <a:ea typeface="HGP創英角ｺﾞｼｯｸUB" panose="020B0900000000000000" pitchFamily="50" charset="-128"/>
            </a:endParaRPr>
          </a:p>
        </p:txBody>
      </p:sp>
      <p:sp>
        <p:nvSpPr>
          <p:cNvPr id="4" name="スライド番号プレースホルダー 1"/>
          <p:cNvSpPr>
            <a:spLocks noGrp="1"/>
          </p:cNvSpPr>
          <p:nvPr>
            <p:ph type="sldNum" sz="quarter" idx="12"/>
          </p:nvPr>
        </p:nvSpPr>
        <p:spPr>
          <a:xfrm>
            <a:off x="7677149" y="6492875"/>
            <a:ext cx="2228850" cy="365125"/>
          </a:xfrm>
        </p:spPr>
        <p:txBody>
          <a:bodyPr/>
          <a:lstStyle/>
          <a:p>
            <a:r>
              <a:rPr kumimoji="1" lang="en-US" altLang="ja-JP" sz="1800" dirty="0" smtClean="0">
                <a:solidFill>
                  <a:schemeClr val="tx1"/>
                </a:solidFill>
                <a:latin typeface="+mn-ea"/>
              </a:rPr>
              <a:t>15</a:t>
            </a:r>
            <a:endParaRPr kumimoji="1" lang="ja-JP" altLang="en-US" dirty="0">
              <a:solidFill>
                <a:schemeClr val="tx1"/>
              </a:solidFill>
              <a:latin typeface="+mn-ea"/>
            </a:endParaRPr>
          </a:p>
        </p:txBody>
      </p:sp>
    </p:spTree>
    <p:extLst>
      <p:ext uri="{BB962C8B-B14F-4D97-AF65-F5344CB8AC3E}">
        <p14:creationId xmlns:p14="http://schemas.microsoft.com/office/powerpoint/2010/main" val="38906000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テキスト ボックス 21"/>
          <p:cNvSpPr txBox="1"/>
          <p:nvPr/>
        </p:nvSpPr>
        <p:spPr>
          <a:xfrm>
            <a:off x="5219700" y="2867097"/>
            <a:ext cx="4333068" cy="3785652"/>
          </a:xfrm>
          <a:prstGeom prst="rect">
            <a:avLst/>
          </a:prstGeom>
          <a:noFill/>
          <a:ln w="57150">
            <a:solidFill>
              <a:schemeClr val="tx1"/>
            </a:solidFill>
          </a:ln>
        </p:spPr>
        <p:txBody>
          <a:bodyPr wrap="square" rtlCol="0">
            <a:spAutoFit/>
          </a:bodyPr>
          <a:lstStyle/>
          <a:p>
            <a:endParaRPr lang="en-US" altLang="ja-JP" dirty="0" smtClean="0">
              <a:latin typeface="UD デジタル 教科書体 N-B" panose="02020700000000000000" pitchFamily="17" charset="-128"/>
              <a:ea typeface="UD デジタル 教科書体 N-B" panose="02020700000000000000" pitchFamily="17" charset="-128"/>
            </a:endParaRPr>
          </a:p>
          <a:p>
            <a:r>
              <a:rPr lang="ja-JP" altLang="en-US" dirty="0" smtClean="0">
                <a:latin typeface="UD デジタル 教科書体 N-B" panose="02020700000000000000" pitchFamily="17" charset="-128"/>
                <a:ea typeface="UD デジタル 教科書体 N-B" panose="02020700000000000000" pitchFamily="17" charset="-128"/>
              </a:rPr>
              <a:t>○　事務</a:t>
            </a:r>
            <a:r>
              <a:rPr lang="ja-JP" altLang="en-US" dirty="0">
                <a:latin typeface="UD デジタル 教科書体 N-B" panose="02020700000000000000" pitchFamily="17" charset="-128"/>
                <a:ea typeface="UD デジタル 教科書体 N-B" panose="02020700000000000000" pitchFamily="17" charset="-128"/>
              </a:rPr>
              <a:t>事業の見直し等による歳出</a:t>
            </a:r>
            <a:r>
              <a:rPr lang="ja-JP" altLang="en-US" dirty="0" smtClean="0">
                <a:latin typeface="UD デジタル 教科書体 N-B" panose="02020700000000000000" pitchFamily="17" charset="-128"/>
                <a:ea typeface="UD デジタル 教科書体 N-B" panose="02020700000000000000" pitchFamily="17" charset="-128"/>
              </a:rPr>
              <a:t>削減</a:t>
            </a:r>
            <a:endParaRPr lang="en-US" altLang="ja-JP" dirty="0" smtClean="0">
              <a:latin typeface="UD デジタル 教科書体 N-B" panose="02020700000000000000" pitchFamily="17" charset="-128"/>
              <a:ea typeface="UD デジタル 教科書体 N-B" panose="02020700000000000000" pitchFamily="17" charset="-128"/>
            </a:endParaRPr>
          </a:p>
          <a:p>
            <a:r>
              <a:rPr lang="ja-JP" altLang="en-US" dirty="0">
                <a:latin typeface="UD デジタル 教科書体 N-B" panose="02020700000000000000" pitchFamily="17" charset="-128"/>
                <a:ea typeface="UD デジタル 教科書体 N-B" panose="02020700000000000000" pitchFamily="17" charset="-128"/>
              </a:rPr>
              <a:t>　</a:t>
            </a:r>
            <a:r>
              <a:rPr lang="ja-JP" altLang="en-US" dirty="0" smtClean="0">
                <a:latin typeface="UD デジタル 教科書体 N-B" panose="02020700000000000000" pitchFamily="17" charset="-128"/>
                <a:ea typeface="UD デジタル 教科書体 N-B" panose="02020700000000000000" pitchFamily="17" charset="-128"/>
              </a:rPr>
              <a:t>　の</a:t>
            </a:r>
            <a:r>
              <a:rPr lang="ja-JP" altLang="en-US" dirty="0">
                <a:latin typeface="UD デジタル 教科書体 N-B" panose="02020700000000000000" pitchFamily="17" charset="-128"/>
                <a:ea typeface="UD デジタル 教科書体 N-B" panose="02020700000000000000" pitchFamily="17" charset="-128"/>
              </a:rPr>
              <a:t>余地は少なくなって</a:t>
            </a:r>
            <a:r>
              <a:rPr lang="ja-JP" altLang="en-US" dirty="0" smtClean="0">
                <a:latin typeface="UD デジタル 教科書体 N-B" panose="02020700000000000000" pitchFamily="17" charset="-128"/>
                <a:ea typeface="UD デジタル 教科書体 N-B" panose="02020700000000000000" pitchFamily="17" charset="-128"/>
              </a:rPr>
              <a:t>いる</a:t>
            </a:r>
            <a:endParaRPr lang="en-US" altLang="ja-JP" dirty="0" smtClean="0">
              <a:latin typeface="UD デジタル 教科書体 N-B" panose="02020700000000000000" pitchFamily="17" charset="-128"/>
              <a:ea typeface="UD デジタル 教科書体 N-B" panose="02020700000000000000" pitchFamily="17" charset="-128"/>
            </a:endParaRPr>
          </a:p>
          <a:p>
            <a:endParaRPr lang="en-US" altLang="ja-JP" dirty="0" smtClean="0">
              <a:latin typeface="UD デジタル 教科書体 N-B" panose="02020700000000000000" pitchFamily="17" charset="-128"/>
              <a:ea typeface="UD デジタル 教科書体 N-B" panose="02020700000000000000" pitchFamily="17" charset="-128"/>
            </a:endParaRPr>
          </a:p>
          <a:p>
            <a:r>
              <a:rPr lang="ja-JP" altLang="en-US" dirty="0" smtClean="0">
                <a:latin typeface="UD デジタル 教科書体 N-B" panose="02020700000000000000" pitchFamily="17" charset="-128"/>
                <a:ea typeface="UD デジタル 教科書体 N-B" panose="02020700000000000000" pitchFamily="17" charset="-128"/>
              </a:rPr>
              <a:t>○　既存事業の廃止・凍結・見直しも</a:t>
            </a:r>
            <a:endParaRPr lang="en-US" altLang="ja-JP" dirty="0" smtClean="0">
              <a:latin typeface="UD デジタル 教科書体 N-B" panose="02020700000000000000" pitchFamily="17" charset="-128"/>
              <a:ea typeface="UD デジタル 教科書体 N-B" panose="02020700000000000000" pitchFamily="17" charset="-128"/>
            </a:endParaRPr>
          </a:p>
          <a:p>
            <a:r>
              <a:rPr lang="ja-JP" altLang="en-US" dirty="0">
                <a:latin typeface="UD デジタル 教科書体 N-B" panose="02020700000000000000" pitchFamily="17" charset="-128"/>
                <a:ea typeface="UD デジタル 教科書体 N-B" panose="02020700000000000000" pitchFamily="17" charset="-128"/>
              </a:rPr>
              <a:t>　</a:t>
            </a:r>
            <a:r>
              <a:rPr lang="ja-JP" altLang="en-US" dirty="0" smtClean="0">
                <a:latin typeface="UD デジタル 教科書体 N-B" panose="02020700000000000000" pitchFamily="17" charset="-128"/>
                <a:ea typeface="UD デジタル 教科書体 N-B" panose="02020700000000000000" pitchFamily="17" charset="-128"/>
              </a:rPr>
              <a:t>　含め，ゼロベースでの検討が必要</a:t>
            </a:r>
            <a:endParaRPr lang="en-US" altLang="ja-JP" dirty="0" smtClean="0">
              <a:latin typeface="UD デジタル 教科書体 N-B" panose="02020700000000000000" pitchFamily="17" charset="-128"/>
              <a:ea typeface="UD デジタル 教科書体 N-B" panose="02020700000000000000" pitchFamily="17" charset="-128"/>
            </a:endParaRPr>
          </a:p>
          <a:p>
            <a:endParaRPr lang="en-US" altLang="ja-JP" dirty="0"/>
          </a:p>
          <a:p>
            <a:endParaRPr lang="en-US" altLang="ja-JP" dirty="0" smtClean="0"/>
          </a:p>
          <a:p>
            <a:endParaRPr lang="en-US" altLang="ja-JP" dirty="0"/>
          </a:p>
          <a:p>
            <a:endParaRPr lang="en-US" altLang="ja-JP" dirty="0" smtClean="0"/>
          </a:p>
          <a:p>
            <a:endParaRPr lang="en-US" altLang="ja-JP" dirty="0"/>
          </a:p>
          <a:p>
            <a:endParaRPr lang="en-US" altLang="ja-JP" dirty="0" smtClean="0"/>
          </a:p>
          <a:p>
            <a:endParaRPr lang="en-US" altLang="ja-JP" sz="1200" dirty="0" smtClean="0"/>
          </a:p>
          <a:p>
            <a:endParaRPr lang="en-US" altLang="ja-JP" sz="1200" dirty="0"/>
          </a:p>
        </p:txBody>
      </p:sp>
      <p:grpSp>
        <p:nvGrpSpPr>
          <p:cNvPr id="5" name="グループ化 4"/>
          <p:cNvGrpSpPr/>
          <p:nvPr/>
        </p:nvGrpSpPr>
        <p:grpSpPr>
          <a:xfrm>
            <a:off x="115503" y="1443788"/>
            <a:ext cx="5005137" cy="4966637"/>
            <a:chOff x="115503" y="1443788"/>
            <a:chExt cx="5005137" cy="4966637"/>
          </a:xfrm>
        </p:grpSpPr>
        <p:pic>
          <p:nvPicPr>
            <p:cNvPr id="2" name="図 1"/>
            <p:cNvPicPr>
              <a:picLocks noChangeAspect="1"/>
            </p:cNvPicPr>
            <p:nvPr/>
          </p:nvPicPr>
          <p:blipFill rotWithShape="1">
            <a:blip r:embed="rId3"/>
            <a:srcRect l="1641" t="1817" r="1909" b="1067"/>
            <a:stretch/>
          </p:blipFill>
          <p:spPr>
            <a:xfrm>
              <a:off x="115503" y="1443788"/>
              <a:ext cx="5005137" cy="4966637"/>
            </a:xfrm>
            <a:prstGeom prst="rect">
              <a:avLst/>
            </a:prstGeom>
          </p:spPr>
        </p:pic>
        <p:sp>
          <p:nvSpPr>
            <p:cNvPr id="16" name="テキスト ボックス 15"/>
            <p:cNvSpPr txBox="1"/>
            <p:nvPr/>
          </p:nvSpPr>
          <p:spPr>
            <a:xfrm>
              <a:off x="3856955" y="1468792"/>
              <a:ext cx="1028760" cy="276999"/>
            </a:xfrm>
            <a:prstGeom prst="rect">
              <a:avLst/>
            </a:prstGeom>
            <a:noFill/>
          </p:spPr>
          <p:txBody>
            <a:bodyPr wrap="square" rtlCol="0">
              <a:spAutoFit/>
            </a:bodyPr>
            <a:lstStyle/>
            <a:p>
              <a:r>
                <a:rPr kumimoji="1" lang="ja-JP" altLang="en-US" sz="1200" dirty="0" smtClean="0"/>
                <a:t>（単位：億円）</a:t>
              </a:r>
              <a:endParaRPr kumimoji="1" lang="ja-JP" altLang="en-US" sz="1200" dirty="0"/>
            </a:p>
          </p:txBody>
        </p:sp>
        <p:sp>
          <p:nvSpPr>
            <p:cNvPr id="3" name="大かっこ 2"/>
            <p:cNvSpPr/>
            <p:nvPr/>
          </p:nvSpPr>
          <p:spPr>
            <a:xfrm>
              <a:off x="3687548" y="3459928"/>
              <a:ext cx="415014" cy="219076"/>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9" name="大かっこ 18"/>
            <p:cNvSpPr/>
            <p:nvPr/>
          </p:nvSpPr>
          <p:spPr>
            <a:xfrm>
              <a:off x="3272534" y="5311759"/>
              <a:ext cx="415014" cy="219076"/>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3" name="大かっこ 22"/>
            <p:cNvSpPr/>
            <p:nvPr/>
          </p:nvSpPr>
          <p:spPr>
            <a:xfrm>
              <a:off x="1984820" y="5273659"/>
              <a:ext cx="415014" cy="219076"/>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8" name="大かっこ 27"/>
            <p:cNvSpPr/>
            <p:nvPr/>
          </p:nvSpPr>
          <p:spPr>
            <a:xfrm>
              <a:off x="1358009" y="4292584"/>
              <a:ext cx="415014" cy="219076"/>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9" name="大かっこ 28"/>
            <p:cNvSpPr/>
            <p:nvPr/>
          </p:nvSpPr>
          <p:spPr>
            <a:xfrm>
              <a:off x="1150502" y="3373460"/>
              <a:ext cx="415014" cy="219076"/>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0" name="大かっこ 29"/>
            <p:cNvSpPr/>
            <p:nvPr/>
          </p:nvSpPr>
          <p:spPr>
            <a:xfrm>
              <a:off x="1386584" y="2541714"/>
              <a:ext cx="324000" cy="219076"/>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1" name="大かっこ 30"/>
            <p:cNvSpPr/>
            <p:nvPr/>
          </p:nvSpPr>
          <p:spPr>
            <a:xfrm>
              <a:off x="2353582" y="2246647"/>
              <a:ext cx="324000" cy="219076"/>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2" name="大かっこ 31"/>
            <p:cNvSpPr/>
            <p:nvPr/>
          </p:nvSpPr>
          <p:spPr>
            <a:xfrm>
              <a:off x="1710584" y="1923018"/>
              <a:ext cx="324000" cy="219076"/>
            </a:xfrm>
            <a:prstGeom prst="bracketPair">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sp>
        <p:nvSpPr>
          <p:cNvPr id="26" name="角丸四角形 25"/>
          <p:cNvSpPr/>
          <p:nvPr/>
        </p:nvSpPr>
        <p:spPr>
          <a:xfrm>
            <a:off x="5475467" y="4973034"/>
            <a:ext cx="3835400" cy="1491972"/>
          </a:xfrm>
          <a:prstGeom prst="round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8768" y="8663"/>
            <a:ext cx="9914768" cy="461665"/>
          </a:xfrm>
          <a:prstGeom prst="rect">
            <a:avLst/>
          </a:prstGeom>
          <a:solidFill>
            <a:schemeClr val="accent5"/>
          </a:solidFill>
        </p:spPr>
        <p:txBody>
          <a:bodyPr wrap="square" rtlCol="0">
            <a:spAutoFit/>
          </a:bodyPr>
          <a:lstStyle/>
          <a:p>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４　</a:t>
            </a:r>
            <a:r>
              <a:rPr lang="ja-JP" altLang="en-US" sz="2400" dirty="0" smtClean="0">
                <a:solidFill>
                  <a:schemeClr val="bg1"/>
                </a:solidFill>
                <a:latin typeface="HGP創英角ｺﾞｼｯｸUB" panose="020B0900000000000000" pitchFamily="50" charset="-128"/>
                <a:ea typeface="HGP創英角ｺﾞｼｯｸUB" panose="020B0900000000000000" pitchFamily="50" charset="-128"/>
              </a:rPr>
              <a:t>その他の歳出について　～　令和６年度一般会計当初予算　～</a:t>
            </a:r>
            <a:endParaRPr lang="ja-JP" altLang="en-US" sz="24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18" name="テキスト ボックス 17"/>
          <p:cNvSpPr txBox="1"/>
          <p:nvPr/>
        </p:nvSpPr>
        <p:spPr>
          <a:xfrm>
            <a:off x="956834" y="391973"/>
            <a:ext cx="7983563" cy="830997"/>
          </a:xfrm>
          <a:prstGeom prst="rect">
            <a:avLst/>
          </a:prstGeom>
          <a:noFill/>
        </p:spPr>
        <p:txBody>
          <a:bodyPr wrap="square" rtlCol="0">
            <a:spAutoFit/>
          </a:bodyPr>
          <a:lstStyle/>
          <a:p>
            <a:r>
              <a:rPr kumimoji="1" lang="ja-JP" altLang="en-US" sz="4800" dirty="0" smtClean="0">
                <a:solidFill>
                  <a:srgbClr val="C00000"/>
                </a:solidFill>
                <a:latin typeface="HGP創英角ｺﾞｼｯｸUB" panose="020B0900000000000000" pitchFamily="50" charset="-128"/>
                <a:ea typeface="HGP創英角ｺﾞｼｯｸUB" panose="020B0900000000000000" pitchFamily="50" charset="-128"/>
              </a:rPr>
              <a:t>高知市の令和６年度当初予算</a:t>
            </a:r>
            <a:endParaRPr kumimoji="1" lang="ja-JP" altLang="en-US" sz="4800" dirty="0">
              <a:solidFill>
                <a:srgbClr val="C00000"/>
              </a:solidFill>
              <a:latin typeface="HGP創英角ｺﾞｼｯｸUB" panose="020B0900000000000000" pitchFamily="50" charset="-128"/>
              <a:ea typeface="HGP創英角ｺﾞｼｯｸUB" panose="020B0900000000000000" pitchFamily="50" charset="-128"/>
            </a:endParaRPr>
          </a:p>
        </p:txBody>
      </p:sp>
      <p:sp>
        <p:nvSpPr>
          <p:cNvPr id="20" name="テキスト ボックス 2"/>
          <p:cNvSpPr txBox="1">
            <a:spLocks noChangeArrowheads="1"/>
          </p:cNvSpPr>
          <p:nvPr/>
        </p:nvSpPr>
        <p:spPr bwMode="auto">
          <a:xfrm>
            <a:off x="5184990" y="1202138"/>
            <a:ext cx="4192768" cy="7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72000" rIns="36000" bIns="0">
            <a:spAutoFit/>
          </a:bodyPr>
          <a:lstStyle>
            <a:lvl1pPr>
              <a:defRPr kumimoji="1" sz="800">
                <a:solidFill>
                  <a:schemeClr val="tx1"/>
                </a:solidFill>
                <a:latin typeface="Arial" panose="020B0604020202020204" pitchFamily="34" charset="0"/>
                <a:ea typeface="ＭＳ Ｐゴシック" panose="020B0600070205080204" pitchFamily="50" charset="-128"/>
              </a:defRPr>
            </a:lvl1pPr>
            <a:lvl2pPr marL="742950" indent="-285750">
              <a:defRPr kumimoji="1" sz="800">
                <a:solidFill>
                  <a:schemeClr val="tx1"/>
                </a:solidFill>
                <a:latin typeface="Arial" panose="020B0604020202020204" pitchFamily="34" charset="0"/>
                <a:ea typeface="ＭＳ Ｐゴシック" panose="020B0600070205080204" pitchFamily="50" charset="-128"/>
              </a:defRPr>
            </a:lvl2pPr>
            <a:lvl3pPr marL="1143000" indent="-228600">
              <a:defRPr kumimoji="1" sz="800">
                <a:solidFill>
                  <a:schemeClr val="tx1"/>
                </a:solidFill>
                <a:latin typeface="Arial" panose="020B0604020202020204" pitchFamily="34" charset="0"/>
                <a:ea typeface="ＭＳ Ｐゴシック" panose="020B0600070205080204" pitchFamily="50" charset="-128"/>
              </a:defRPr>
            </a:lvl3pPr>
            <a:lvl4pPr marL="1600200" indent="-228600">
              <a:defRPr kumimoji="1" sz="800">
                <a:solidFill>
                  <a:schemeClr val="tx1"/>
                </a:solidFill>
                <a:latin typeface="Arial" panose="020B0604020202020204" pitchFamily="34" charset="0"/>
                <a:ea typeface="ＭＳ Ｐゴシック" panose="020B0600070205080204" pitchFamily="50" charset="-128"/>
              </a:defRPr>
            </a:lvl4pPr>
            <a:lvl5pPr marL="2057400" indent="-228600">
              <a:defRPr kumimoji="1" sz="8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8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8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8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800">
                <a:solidFill>
                  <a:schemeClr val="tx1"/>
                </a:solidFill>
                <a:latin typeface="Arial" panose="020B0604020202020204" pitchFamily="34" charset="0"/>
                <a:ea typeface="ＭＳ Ｐゴシック" panose="020B0600070205080204" pitchFamily="50" charset="-128"/>
              </a:defRPr>
            </a:lvl9pPr>
          </a:lstStyle>
          <a:p>
            <a:pPr eaLnBrk="0" fontAlgn="base" hangingPunct="0">
              <a:spcBef>
                <a:spcPct val="0"/>
              </a:spcBef>
              <a:spcAft>
                <a:spcPct val="0"/>
              </a:spcAft>
              <a:defRPr/>
            </a:pPr>
            <a:r>
              <a:rPr lang="en-US" altLang="ja-JP" sz="4500" b="1" dirty="0" smtClean="0">
                <a:solidFill>
                  <a:schemeClr val="accent5"/>
                </a:solidFill>
                <a:latin typeface="メイリオ" panose="020B0604030504040204" pitchFamily="50" charset="-128"/>
                <a:ea typeface="メイリオ" panose="020B0604030504040204" pitchFamily="50" charset="-128"/>
                <a:cs typeface="メイリオ" panose="020B0604030504040204" pitchFamily="50" charset="-128"/>
              </a:rPr>
              <a:t>62</a:t>
            </a:r>
            <a:r>
              <a:rPr lang="ja-JP" altLang="en-US" sz="4500" b="1" dirty="0" smtClean="0">
                <a:solidFill>
                  <a:schemeClr val="accent5"/>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0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が義務的な経費</a:t>
            </a:r>
            <a:endParaRPr lang="en-US" altLang="ja-JP" sz="30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テキスト ボックス 20"/>
          <p:cNvSpPr txBox="1"/>
          <p:nvPr/>
        </p:nvSpPr>
        <p:spPr>
          <a:xfrm>
            <a:off x="6908433" y="1770114"/>
            <a:ext cx="2768600" cy="369332"/>
          </a:xfrm>
          <a:prstGeom prst="rect">
            <a:avLst/>
          </a:prstGeom>
          <a:noFill/>
        </p:spPr>
        <p:txBody>
          <a:bodyPr wrap="square" rtlCol="0">
            <a:spAutoFit/>
          </a:bodyPr>
          <a:lstStyle/>
          <a:p>
            <a:r>
              <a:rPr kumimoji="1" lang="ja-JP" altLang="en-US" dirty="0" smtClean="0"/>
              <a:t>（扶助費・人件費・公債費）</a:t>
            </a:r>
            <a:endParaRPr kumimoji="1" lang="ja-JP" altLang="en-US" dirty="0"/>
          </a:p>
        </p:txBody>
      </p:sp>
      <p:sp>
        <p:nvSpPr>
          <p:cNvPr id="24" name="正方形/長方形 23"/>
          <p:cNvSpPr/>
          <p:nvPr/>
        </p:nvSpPr>
        <p:spPr>
          <a:xfrm>
            <a:off x="5602465" y="5117182"/>
            <a:ext cx="3708401" cy="646331"/>
          </a:xfrm>
          <a:prstGeom prst="rect">
            <a:avLst/>
          </a:prstGeom>
        </p:spPr>
        <p:txBody>
          <a:bodyPr wrap="square">
            <a:spAutoFit/>
          </a:bodyPr>
          <a:lstStyle/>
          <a:p>
            <a:r>
              <a:rPr lang="ja-JP" altLang="en-US" dirty="0" smtClean="0"/>
              <a:t>● 歳出</a:t>
            </a:r>
            <a:r>
              <a:rPr lang="ja-JP" altLang="en-US" dirty="0"/>
              <a:t>は必要なもの</a:t>
            </a:r>
            <a:r>
              <a:rPr lang="ja-JP" altLang="en-US" dirty="0" smtClean="0"/>
              <a:t>しか予算計上</a:t>
            </a:r>
            <a:endParaRPr lang="en-US" altLang="ja-JP" dirty="0" smtClean="0"/>
          </a:p>
          <a:p>
            <a:r>
              <a:rPr lang="ja-JP" altLang="en-US" dirty="0"/>
              <a:t>　</a:t>
            </a:r>
            <a:r>
              <a:rPr lang="ja-JP" altLang="en-US" dirty="0" smtClean="0"/>
              <a:t>　しておらず取捨</a:t>
            </a:r>
            <a:r>
              <a:rPr lang="ja-JP" altLang="en-US" dirty="0"/>
              <a:t>選択が</a:t>
            </a:r>
            <a:r>
              <a:rPr lang="ja-JP" altLang="en-US" dirty="0" smtClean="0"/>
              <a:t>必要</a:t>
            </a:r>
            <a:endParaRPr lang="ja-JP" altLang="en-US" dirty="0"/>
          </a:p>
        </p:txBody>
      </p:sp>
      <p:sp>
        <p:nvSpPr>
          <p:cNvPr id="25" name="正方形/長方形 24"/>
          <p:cNvSpPr/>
          <p:nvPr/>
        </p:nvSpPr>
        <p:spPr>
          <a:xfrm>
            <a:off x="5602465" y="5900687"/>
            <a:ext cx="3498073" cy="369332"/>
          </a:xfrm>
          <a:prstGeom prst="rect">
            <a:avLst/>
          </a:prstGeom>
        </p:spPr>
        <p:txBody>
          <a:bodyPr wrap="none">
            <a:spAutoFit/>
          </a:bodyPr>
          <a:lstStyle/>
          <a:p>
            <a:r>
              <a:rPr lang="ja-JP" altLang="en-US" dirty="0" smtClean="0"/>
              <a:t>● 弱み</a:t>
            </a:r>
            <a:r>
              <a:rPr lang="ja-JP" altLang="en-US" dirty="0"/>
              <a:t>を強みに変えることが</a:t>
            </a:r>
            <a:r>
              <a:rPr lang="ja-JP" altLang="en-US" dirty="0" smtClean="0"/>
              <a:t>重要</a:t>
            </a:r>
            <a:endParaRPr lang="ja-JP" altLang="en-US" dirty="0"/>
          </a:p>
        </p:txBody>
      </p:sp>
      <p:sp>
        <p:nvSpPr>
          <p:cNvPr id="27" name="正方形/長方形 26"/>
          <p:cNvSpPr/>
          <p:nvPr/>
        </p:nvSpPr>
        <p:spPr>
          <a:xfrm>
            <a:off x="6389284" y="4778047"/>
            <a:ext cx="1993900" cy="33020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HGP創英角ｺﾞｼｯｸUB" panose="020B0900000000000000" pitchFamily="50" charset="-128"/>
                <a:ea typeface="HGP創英角ｺﾞｼｯｸUB" panose="020B0900000000000000" pitchFamily="50" charset="-128"/>
              </a:rPr>
              <a:t>いただいたご意見</a:t>
            </a:r>
            <a:endParaRPr kumimoji="1" lang="ja-JP" altLang="en-US" dirty="0">
              <a:solidFill>
                <a:schemeClr val="tx1"/>
              </a:solidFill>
              <a:latin typeface="HGP創英角ｺﾞｼｯｸUB" panose="020B0900000000000000" pitchFamily="50" charset="-128"/>
              <a:ea typeface="HGP創英角ｺﾞｼｯｸUB" panose="020B0900000000000000" pitchFamily="50" charset="-128"/>
            </a:endParaRPr>
          </a:p>
        </p:txBody>
      </p:sp>
      <p:sp>
        <p:nvSpPr>
          <p:cNvPr id="34" name="テキスト ボックス 2"/>
          <p:cNvSpPr txBox="1">
            <a:spLocks noChangeArrowheads="1"/>
          </p:cNvSpPr>
          <p:nvPr/>
        </p:nvSpPr>
        <p:spPr bwMode="auto">
          <a:xfrm>
            <a:off x="5225057" y="1935485"/>
            <a:ext cx="4635502" cy="7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72000" rIns="36000" bIns="0">
            <a:spAutoFit/>
          </a:bodyPr>
          <a:lstStyle>
            <a:lvl1pPr>
              <a:defRPr kumimoji="1" sz="800">
                <a:solidFill>
                  <a:schemeClr val="tx1"/>
                </a:solidFill>
                <a:latin typeface="Arial" panose="020B0604020202020204" pitchFamily="34" charset="0"/>
                <a:ea typeface="ＭＳ Ｐゴシック" panose="020B0600070205080204" pitchFamily="50" charset="-128"/>
              </a:defRPr>
            </a:lvl1pPr>
            <a:lvl2pPr marL="742950" indent="-285750">
              <a:defRPr kumimoji="1" sz="800">
                <a:solidFill>
                  <a:schemeClr val="tx1"/>
                </a:solidFill>
                <a:latin typeface="Arial" panose="020B0604020202020204" pitchFamily="34" charset="0"/>
                <a:ea typeface="ＭＳ Ｐゴシック" panose="020B0600070205080204" pitchFamily="50" charset="-128"/>
              </a:defRPr>
            </a:lvl2pPr>
            <a:lvl3pPr marL="1143000" indent="-228600">
              <a:defRPr kumimoji="1" sz="800">
                <a:solidFill>
                  <a:schemeClr val="tx1"/>
                </a:solidFill>
                <a:latin typeface="Arial" panose="020B0604020202020204" pitchFamily="34" charset="0"/>
                <a:ea typeface="ＭＳ Ｐゴシック" panose="020B0600070205080204" pitchFamily="50" charset="-128"/>
              </a:defRPr>
            </a:lvl3pPr>
            <a:lvl4pPr marL="1600200" indent="-228600">
              <a:defRPr kumimoji="1" sz="800">
                <a:solidFill>
                  <a:schemeClr val="tx1"/>
                </a:solidFill>
                <a:latin typeface="Arial" panose="020B0604020202020204" pitchFamily="34" charset="0"/>
                <a:ea typeface="ＭＳ Ｐゴシック" panose="020B0600070205080204" pitchFamily="50" charset="-128"/>
              </a:defRPr>
            </a:lvl4pPr>
            <a:lvl5pPr marL="2057400" indent="-228600">
              <a:defRPr kumimoji="1" sz="8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8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8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8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800">
                <a:solidFill>
                  <a:schemeClr val="tx1"/>
                </a:solidFill>
                <a:latin typeface="Arial" panose="020B0604020202020204" pitchFamily="34" charset="0"/>
                <a:ea typeface="ＭＳ Ｐゴシック" panose="020B0600070205080204" pitchFamily="50" charset="-128"/>
              </a:defRPr>
            </a:lvl9pPr>
          </a:lstStyle>
          <a:p>
            <a:pPr eaLnBrk="0" fontAlgn="base" hangingPunct="0">
              <a:spcBef>
                <a:spcPct val="0"/>
              </a:spcBef>
              <a:spcAft>
                <a:spcPct val="0"/>
              </a:spcAft>
              <a:defRPr/>
            </a:pPr>
            <a:r>
              <a:rPr lang="en-US" altLang="ja-JP" sz="4500" b="1" dirty="0">
                <a:solidFill>
                  <a:schemeClr val="accent5"/>
                </a:solidFill>
                <a:latin typeface="メイリオ" panose="020B0604030504040204" pitchFamily="50" charset="-128"/>
                <a:ea typeface="メイリオ" panose="020B0604030504040204" pitchFamily="50" charset="-128"/>
                <a:cs typeface="メイリオ" panose="020B0604030504040204" pitchFamily="50" charset="-128"/>
              </a:rPr>
              <a:t>14</a:t>
            </a:r>
            <a:r>
              <a:rPr lang="ja-JP" altLang="en-US" sz="4500" b="1" dirty="0" smtClean="0">
                <a:solidFill>
                  <a:schemeClr val="accent5"/>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30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が準義務的な経費</a:t>
            </a:r>
            <a:endParaRPr lang="en-US" altLang="ja-JP" sz="3000" dirty="0" smtClean="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5" name="テキスト ボックス 34"/>
          <p:cNvSpPr txBox="1"/>
          <p:nvPr/>
        </p:nvSpPr>
        <p:spPr>
          <a:xfrm>
            <a:off x="6908433" y="2514482"/>
            <a:ext cx="2701925" cy="369332"/>
          </a:xfrm>
          <a:prstGeom prst="rect">
            <a:avLst/>
          </a:prstGeom>
          <a:noFill/>
        </p:spPr>
        <p:txBody>
          <a:bodyPr wrap="square" rtlCol="0">
            <a:spAutoFit/>
          </a:bodyPr>
          <a:lstStyle/>
          <a:p>
            <a:r>
              <a:rPr kumimoji="1" lang="ja-JP" altLang="en-US" dirty="0" smtClean="0"/>
              <a:t>（</a:t>
            </a:r>
            <a:r>
              <a:rPr lang="ja-JP" altLang="en-US" dirty="0"/>
              <a:t>特別</a:t>
            </a:r>
            <a:r>
              <a:rPr kumimoji="1" lang="ja-JP" altLang="en-US" dirty="0" smtClean="0"/>
              <a:t>会計への繰出金等）</a:t>
            </a:r>
            <a:endParaRPr kumimoji="1" lang="ja-JP" altLang="en-US" dirty="0"/>
          </a:p>
        </p:txBody>
      </p:sp>
      <p:sp>
        <p:nvSpPr>
          <p:cNvPr id="15" name="スライド番号プレースホルダー 1"/>
          <p:cNvSpPr>
            <a:spLocks noGrp="1"/>
          </p:cNvSpPr>
          <p:nvPr>
            <p:ph type="sldNum" sz="quarter" idx="12"/>
          </p:nvPr>
        </p:nvSpPr>
        <p:spPr>
          <a:xfrm>
            <a:off x="7677149" y="6492875"/>
            <a:ext cx="2228850" cy="365125"/>
          </a:xfrm>
        </p:spPr>
        <p:txBody>
          <a:bodyPr/>
          <a:lstStyle/>
          <a:p>
            <a:r>
              <a:rPr kumimoji="1" lang="en-US" altLang="ja-JP" sz="1800" dirty="0" smtClean="0">
                <a:solidFill>
                  <a:schemeClr val="tx1"/>
                </a:solidFill>
                <a:latin typeface="+mn-ea"/>
              </a:rPr>
              <a:t>16</a:t>
            </a:r>
            <a:endParaRPr kumimoji="1" lang="ja-JP" altLang="en-US" sz="1400" dirty="0">
              <a:solidFill>
                <a:schemeClr val="tx1"/>
              </a:solidFill>
              <a:latin typeface="+mn-ea"/>
            </a:endParaRPr>
          </a:p>
        </p:txBody>
      </p:sp>
    </p:spTree>
    <p:extLst>
      <p:ext uri="{BB962C8B-B14F-4D97-AF65-F5344CB8AC3E}">
        <p14:creationId xmlns:p14="http://schemas.microsoft.com/office/powerpoint/2010/main" val="3427019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8768" y="8663"/>
            <a:ext cx="9914768" cy="461665"/>
          </a:xfrm>
          <a:prstGeom prst="rect">
            <a:avLst/>
          </a:prstGeom>
          <a:solidFill>
            <a:schemeClr val="accent5"/>
          </a:solidFill>
        </p:spPr>
        <p:txBody>
          <a:bodyPr wrap="square" rtlCol="0">
            <a:spAutoFit/>
          </a:bodyPr>
          <a:lstStyle/>
          <a:p>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４　</a:t>
            </a:r>
            <a:r>
              <a:rPr lang="ja-JP" altLang="en-US" sz="2400" dirty="0" smtClean="0">
                <a:solidFill>
                  <a:schemeClr val="bg1"/>
                </a:solidFill>
                <a:latin typeface="HGP創英角ｺﾞｼｯｸUB" panose="020B0900000000000000" pitchFamily="50" charset="-128"/>
                <a:ea typeface="HGP創英角ｺﾞｼｯｸUB" panose="020B0900000000000000" pitchFamily="50" charset="-128"/>
              </a:rPr>
              <a:t>その他の歳出について　～　義務的経費等（人件費除く）　～</a:t>
            </a:r>
            <a:endParaRPr lang="ja-JP" altLang="en-US" sz="24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7" name="スライド番号プレースホルダー 1"/>
          <p:cNvSpPr txBox="1">
            <a:spLocks/>
          </p:cNvSpPr>
          <p:nvPr/>
        </p:nvSpPr>
        <p:spPr>
          <a:xfrm>
            <a:off x="7677149" y="6492875"/>
            <a:ext cx="222885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800" dirty="0" smtClean="0">
                <a:solidFill>
                  <a:schemeClr val="tx1"/>
                </a:solidFill>
                <a:latin typeface="+mn-ea"/>
              </a:rPr>
              <a:t>17</a:t>
            </a:r>
            <a:endParaRPr lang="ja-JP" altLang="en-US" sz="1400" dirty="0">
              <a:solidFill>
                <a:schemeClr val="tx1"/>
              </a:solidFill>
              <a:latin typeface="+mn-ea"/>
            </a:endParaRPr>
          </a:p>
        </p:txBody>
      </p:sp>
      <p:sp>
        <p:nvSpPr>
          <p:cNvPr id="8" name="テキスト ボックス 7"/>
          <p:cNvSpPr txBox="1"/>
          <p:nvPr/>
        </p:nvSpPr>
        <p:spPr>
          <a:xfrm>
            <a:off x="9084118" y="558553"/>
            <a:ext cx="1028760" cy="276999"/>
          </a:xfrm>
          <a:prstGeom prst="rect">
            <a:avLst/>
          </a:prstGeom>
          <a:noFill/>
        </p:spPr>
        <p:txBody>
          <a:bodyPr wrap="square" rtlCol="0">
            <a:spAutoFit/>
          </a:bodyPr>
          <a:lstStyle/>
          <a:p>
            <a:r>
              <a:rPr kumimoji="1" lang="ja-JP" altLang="en-US" sz="1200" dirty="0" smtClean="0"/>
              <a:t>単位：千円</a:t>
            </a:r>
            <a:endParaRPr kumimoji="1" lang="ja-JP" altLang="en-US" sz="1200" dirty="0"/>
          </a:p>
        </p:txBody>
      </p:sp>
      <p:pic>
        <p:nvPicPr>
          <p:cNvPr id="4" name="図 3"/>
          <p:cNvPicPr>
            <a:picLocks noChangeAspect="1"/>
          </p:cNvPicPr>
          <p:nvPr/>
        </p:nvPicPr>
        <p:blipFill>
          <a:blip r:embed="rId2"/>
          <a:stretch>
            <a:fillRect/>
          </a:stretch>
        </p:blipFill>
        <p:spPr>
          <a:xfrm>
            <a:off x="35555" y="835546"/>
            <a:ext cx="4891636" cy="5500880"/>
          </a:xfrm>
          <a:prstGeom prst="rect">
            <a:avLst/>
          </a:prstGeom>
        </p:spPr>
      </p:pic>
      <p:pic>
        <p:nvPicPr>
          <p:cNvPr id="2" name="図 1"/>
          <p:cNvPicPr>
            <a:picLocks noChangeAspect="1"/>
          </p:cNvPicPr>
          <p:nvPr/>
        </p:nvPicPr>
        <p:blipFill>
          <a:blip r:embed="rId3"/>
          <a:stretch>
            <a:fillRect/>
          </a:stretch>
        </p:blipFill>
        <p:spPr>
          <a:xfrm>
            <a:off x="4970689" y="835546"/>
            <a:ext cx="4935311" cy="4226200"/>
          </a:xfrm>
          <a:prstGeom prst="rect">
            <a:avLst/>
          </a:prstGeom>
        </p:spPr>
      </p:pic>
      <p:sp>
        <p:nvSpPr>
          <p:cNvPr id="10" name="テキスト ボックス 9"/>
          <p:cNvSpPr txBox="1"/>
          <p:nvPr/>
        </p:nvSpPr>
        <p:spPr>
          <a:xfrm>
            <a:off x="35555" y="499048"/>
            <a:ext cx="3323662" cy="307777"/>
          </a:xfrm>
          <a:prstGeom prst="rect">
            <a:avLst/>
          </a:prstGeom>
          <a:noFill/>
        </p:spPr>
        <p:txBody>
          <a:bodyPr wrap="square" rtlCol="0">
            <a:spAutoFit/>
          </a:bodyPr>
          <a:lstStyle/>
          <a:p>
            <a:r>
              <a:rPr kumimoji="1" lang="ja-JP" altLang="en-US" sz="1400" dirty="0" smtClean="0"/>
              <a:t>一般財源負担が</a:t>
            </a:r>
            <a:r>
              <a:rPr kumimoji="1" lang="en-US" altLang="ja-JP" sz="1400" dirty="0" smtClean="0"/>
              <a:t>10,000</a:t>
            </a:r>
            <a:r>
              <a:rPr kumimoji="1" lang="ja-JP" altLang="en-US" sz="1400" dirty="0" smtClean="0"/>
              <a:t>千円以上の事業</a:t>
            </a:r>
            <a:endParaRPr kumimoji="1" lang="ja-JP" altLang="en-US" sz="1400" dirty="0"/>
          </a:p>
        </p:txBody>
      </p:sp>
    </p:spTree>
    <p:extLst>
      <p:ext uri="{BB962C8B-B14F-4D97-AF65-F5344CB8AC3E}">
        <p14:creationId xmlns:p14="http://schemas.microsoft.com/office/powerpoint/2010/main" val="11313045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8768" y="8663"/>
            <a:ext cx="9914768" cy="461665"/>
          </a:xfrm>
          <a:prstGeom prst="rect">
            <a:avLst/>
          </a:prstGeom>
          <a:solidFill>
            <a:schemeClr val="accent5"/>
          </a:solidFill>
        </p:spPr>
        <p:txBody>
          <a:bodyPr wrap="square" rtlCol="0">
            <a:spAutoFit/>
          </a:bodyPr>
          <a:lstStyle/>
          <a:p>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４　</a:t>
            </a:r>
            <a:r>
              <a:rPr lang="ja-JP" altLang="en-US" sz="2400" dirty="0" smtClean="0">
                <a:solidFill>
                  <a:schemeClr val="bg1"/>
                </a:solidFill>
                <a:latin typeface="HGP創英角ｺﾞｼｯｸUB" panose="020B0900000000000000" pitchFamily="50" charset="-128"/>
                <a:ea typeface="HGP創英角ｺﾞｼｯｸUB" panose="020B0900000000000000" pitchFamily="50" charset="-128"/>
              </a:rPr>
              <a:t>その他の歳出について　～　義務的経費</a:t>
            </a:r>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等（人件費除く）　</a:t>
            </a:r>
            <a:r>
              <a:rPr lang="ja-JP" altLang="en-US" sz="2400" dirty="0" smtClean="0">
                <a:solidFill>
                  <a:schemeClr val="bg1"/>
                </a:solidFill>
                <a:latin typeface="HGP創英角ｺﾞｼｯｸUB" panose="020B0900000000000000" pitchFamily="50" charset="-128"/>
                <a:ea typeface="HGP創英角ｺﾞｼｯｸUB" panose="020B0900000000000000" pitchFamily="50" charset="-128"/>
              </a:rPr>
              <a:t>～</a:t>
            </a:r>
            <a:endParaRPr lang="ja-JP" altLang="en-US" sz="24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6" name="スライド番号プレースホルダー 1"/>
          <p:cNvSpPr>
            <a:spLocks noGrp="1"/>
          </p:cNvSpPr>
          <p:nvPr>
            <p:ph type="sldNum" sz="quarter" idx="12"/>
          </p:nvPr>
        </p:nvSpPr>
        <p:spPr>
          <a:xfrm>
            <a:off x="7677149" y="6492875"/>
            <a:ext cx="2228850" cy="365125"/>
          </a:xfrm>
        </p:spPr>
        <p:txBody>
          <a:bodyPr/>
          <a:lstStyle/>
          <a:p>
            <a:r>
              <a:rPr kumimoji="1" lang="en-US" altLang="ja-JP" sz="1800" dirty="0" smtClean="0">
                <a:solidFill>
                  <a:schemeClr val="tx1"/>
                </a:solidFill>
                <a:latin typeface="+mn-ea"/>
              </a:rPr>
              <a:t>18</a:t>
            </a:r>
            <a:endParaRPr kumimoji="1" lang="ja-JP" altLang="en-US" sz="1400" dirty="0">
              <a:solidFill>
                <a:schemeClr val="tx1"/>
              </a:solidFill>
              <a:latin typeface="+mn-ea"/>
            </a:endParaRPr>
          </a:p>
        </p:txBody>
      </p:sp>
      <p:sp>
        <p:nvSpPr>
          <p:cNvPr id="7" name="テキスト ボックス 6"/>
          <p:cNvSpPr txBox="1"/>
          <p:nvPr/>
        </p:nvSpPr>
        <p:spPr>
          <a:xfrm>
            <a:off x="8995218" y="585353"/>
            <a:ext cx="1028760" cy="276999"/>
          </a:xfrm>
          <a:prstGeom prst="rect">
            <a:avLst/>
          </a:prstGeom>
          <a:noFill/>
        </p:spPr>
        <p:txBody>
          <a:bodyPr wrap="square" rtlCol="0">
            <a:spAutoFit/>
          </a:bodyPr>
          <a:lstStyle/>
          <a:p>
            <a:r>
              <a:rPr kumimoji="1" lang="ja-JP" altLang="en-US" sz="1200" dirty="0" smtClean="0"/>
              <a:t>単位：千円</a:t>
            </a:r>
            <a:endParaRPr kumimoji="1" lang="ja-JP" altLang="en-US" sz="1200" dirty="0"/>
          </a:p>
        </p:txBody>
      </p:sp>
      <p:pic>
        <p:nvPicPr>
          <p:cNvPr id="4" name="図 3"/>
          <p:cNvPicPr>
            <a:picLocks noChangeAspect="1"/>
          </p:cNvPicPr>
          <p:nvPr/>
        </p:nvPicPr>
        <p:blipFill>
          <a:blip r:embed="rId2"/>
          <a:stretch>
            <a:fillRect/>
          </a:stretch>
        </p:blipFill>
        <p:spPr>
          <a:xfrm>
            <a:off x="56980" y="862352"/>
            <a:ext cx="4891636" cy="5470080"/>
          </a:xfrm>
          <a:prstGeom prst="rect">
            <a:avLst/>
          </a:prstGeom>
        </p:spPr>
      </p:pic>
      <p:pic>
        <p:nvPicPr>
          <p:cNvPr id="8" name="図 7"/>
          <p:cNvPicPr>
            <a:picLocks noChangeAspect="1"/>
          </p:cNvPicPr>
          <p:nvPr/>
        </p:nvPicPr>
        <p:blipFill>
          <a:blip r:embed="rId3"/>
          <a:stretch>
            <a:fillRect/>
          </a:stretch>
        </p:blipFill>
        <p:spPr>
          <a:xfrm>
            <a:off x="4967866" y="862352"/>
            <a:ext cx="4891636" cy="4829440"/>
          </a:xfrm>
          <a:prstGeom prst="rect">
            <a:avLst/>
          </a:prstGeom>
        </p:spPr>
      </p:pic>
      <p:sp>
        <p:nvSpPr>
          <p:cNvPr id="9" name="テキスト ボックス 8"/>
          <p:cNvSpPr txBox="1"/>
          <p:nvPr/>
        </p:nvSpPr>
        <p:spPr>
          <a:xfrm>
            <a:off x="35555" y="499048"/>
            <a:ext cx="3323662" cy="307777"/>
          </a:xfrm>
          <a:prstGeom prst="rect">
            <a:avLst/>
          </a:prstGeom>
          <a:noFill/>
        </p:spPr>
        <p:txBody>
          <a:bodyPr wrap="square" rtlCol="0">
            <a:spAutoFit/>
          </a:bodyPr>
          <a:lstStyle/>
          <a:p>
            <a:r>
              <a:rPr kumimoji="1" lang="ja-JP" altLang="en-US" sz="1400" dirty="0" smtClean="0"/>
              <a:t>一般財源負担が</a:t>
            </a:r>
            <a:r>
              <a:rPr kumimoji="1" lang="en-US" altLang="ja-JP" sz="1400" dirty="0" smtClean="0"/>
              <a:t>10,000</a:t>
            </a:r>
            <a:r>
              <a:rPr kumimoji="1" lang="ja-JP" altLang="en-US" sz="1400" dirty="0" smtClean="0"/>
              <a:t>千円未満の事業</a:t>
            </a:r>
            <a:endParaRPr kumimoji="1" lang="ja-JP" altLang="en-US" sz="1400" dirty="0"/>
          </a:p>
        </p:txBody>
      </p:sp>
    </p:spTree>
    <p:extLst>
      <p:ext uri="{BB962C8B-B14F-4D97-AF65-F5344CB8AC3E}">
        <p14:creationId xmlns:p14="http://schemas.microsoft.com/office/powerpoint/2010/main" val="12520066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8768" y="8663"/>
            <a:ext cx="9914768" cy="461665"/>
          </a:xfrm>
          <a:prstGeom prst="rect">
            <a:avLst/>
          </a:prstGeom>
          <a:solidFill>
            <a:schemeClr val="accent5"/>
          </a:solidFill>
        </p:spPr>
        <p:txBody>
          <a:bodyPr wrap="square" rtlCol="0">
            <a:spAutoFit/>
          </a:bodyPr>
          <a:lstStyle/>
          <a:p>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４　</a:t>
            </a:r>
            <a:r>
              <a:rPr lang="ja-JP" altLang="en-US" sz="2400" dirty="0" smtClean="0">
                <a:solidFill>
                  <a:schemeClr val="bg1"/>
                </a:solidFill>
                <a:latin typeface="HGP創英角ｺﾞｼｯｸUB" panose="020B0900000000000000" pitchFamily="50" charset="-128"/>
                <a:ea typeface="HGP創英角ｺﾞｼｯｸUB" panose="020B0900000000000000" pitchFamily="50" charset="-128"/>
              </a:rPr>
              <a:t>その他の歳出について　～　義務的経費等以外の事業一覧　～</a:t>
            </a:r>
            <a:endParaRPr lang="ja-JP" altLang="en-US" sz="2400" dirty="0">
              <a:solidFill>
                <a:schemeClr val="bg1"/>
              </a:solidFill>
              <a:latin typeface="HGP創英角ｺﾞｼｯｸUB" panose="020B0900000000000000" pitchFamily="50" charset="-128"/>
              <a:ea typeface="HGP創英角ｺﾞｼｯｸUB" panose="020B0900000000000000" pitchFamily="50" charset="-128"/>
            </a:endParaRPr>
          </a:p>
        </p:txBody>
      </p:sp>
      <p:pic>
        <p:nvPicPr>
          <p:cNvPr id="3" name="図 2"/>
          <p:cNvPicPr>
            <a:picLocks noChangeAspect="1"/>
          </p:cNvPicPr>
          <p:nvPr/>
        </p:nvPicPr>
        <p:blipFill>
          <a:blip r:embed="rId2"/>
          <a:stretch>
            <a:fillRect/>
          </a:stretch>
        </p:blipFill>
        <p:spPr>
          <a:xfrm>
            <a:off x="192345" y="793278"/>
            <a:ext cx="4731768" cy="5771700"/>
          </a:xfrm>
          <a:prstGeom prst="rect">
            <a:avLst/>
          </a:prstGeom>
        </p:spPr>
      </p:pic>
      <p:pic>
        <p:nvPicPr>
          <p:cNvPr id="6" name="図 5"/>
          <p:cNvPicPr>
            <a:picLocks noChangeAspect="1"/>
          </p:cNvPicPr>
          <p:nvPr/>
        </p:nvPicPr>
        <p:blipFill>
          <a:blip r:embed="rId3"/>
          <a:stretch>
            <a:fillRect/>
          </a:stretch>
        </p:blipFill>
        <p:spPr>
          <a:xfrm>
            <a:off x="4948615" y="793278"/>
            <a:ext cx="4731768" cy="5771700"/>
          </a:xfrm>
          <a:prstGeom prst="rect">
            <a:avLst/>
          </a:prstGeom>
        </p:spPr>
      </p:pic>
      <p:sp>
        <p:nvSpPr>
          <p:cNvPr id="7" name="スライド番号プレースホルダー 1"/>
          <p:cNvSpPr txBox="1">
            <a:spLocks/>
          </p:cNvSpPr>
          <p:nvPr/>
        </p:nvSpPr>
        <p:spPr>
          <a:xfrm>
            <a:off x="7677149" y="6492875"/>
            <a:ext cx="222885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800" dirty="0" smtClean="0">
                <a:solidFill>
                  <a:schemeClr val="tx1"/>
                </a:solidFill>
                <a:latin typeface="+mn-ea"/>
              </a:rPr>
              <a:t>19</a:t>
            </a:r>
            <a:endParaRPr lang="ja-JP" altLang="en-US" sz="1400" dirty="0">
              <a:solidFill>
                <a:schemeClr val="tx1"/>
              </a:solidFill>
              <a:latin typeface="+mn-ea"/>
            </a:endParaRPr>
          </a:p>
        </p:txBody>
      </p:sp>
      <p:sp>
        <p:nvSpPr>
          <p:cNvPr id="8" name="テキスト ボックス 7"/>
          <p:cNvSpPr txBox="1"/>
          <p:nvPr/>
        </p:nvSpPr>
        <p:spPr>
          <a:xfrm>
            <a:off x="8901742" y="565494"/>
            <a:ext cx="1028760" cy="276999"/>
          </a:xfrm>
          <a:prstGeom prst="rect">
            <a:avLst/>
          </a:prstGeom>
          <a:noFill/>
        </p:spPr>
        <p:txBody>
          <a:bodyPr wrap="square" rtlCol="0">
            <a:spAutoFit/>
          </a:bodyPr>
          <a:lstStyle/>
          <a:p>
            <a:r>
              <a:rPr kumimoji="1" lang="ja-JP" altLang="en-US" sz="1200" dirty="0" smtClean="0"/>
              <a:t>単位：千円</a:t>
            </a:r>
            <a:endParaRPr kumimoji="1" lang="ja-JP" altLang="en-US" sz="1200" dirty="0"/>
          </a:p>
        </p:txBody>
      </p:sp>
      <p:sp>
        <p:nvSpPr>
          <p:cNvPr id="9" name="テキスト ボックス 8"/>
          <p:cNvSpPr txBox="1"/>
          <p:nvPr/>
        </p:nvSpPr>
        <p:spPr>
          <a:xfrm>
            <a:off x="35555" y="499048"/>
            <a:ext cx="3323662" cy="307777"/>
          </a:xfrm>
          <a:prstGeom prst="rect">
            <a:avLst/>
          </a:prstGeom>
          <a:noFill/>
        </p:spPr>
        <p:txBody>
          <a:bodyPr wrap="square" rtlCol="0">
            <a:spAutoFit/>
          </a:bodyPr>
          <a:lstStyle/>
          <a:p>
            <a:r>
              <a:rPr kumimoji="1" lang="ja-JP" altLang="en-US" sz="1400" dirty="0" smtClean="0"/>
              <a:t>一般財源負担が</a:t>
            </a:r>
            <a:r>
              <a:rPr kumimoji="1" lang="en-US" altLang="ja-JP" sz="1400" dirty="0" smtClean="0"/>
              <a:t>10,000</a:t>
            </a:r>
            <a:r>
              <a:rPr kumimoji="1" lang="ja-JP" altLang="en-US" sz="1400" dirty="0" smtClean="0"/>
              <a:t>千円以上の事業</a:t>
            </a:r>
            <a:endParaRPr kumimoji="1" lang="ja-JP" altLang="en-US" sz="1400" dirty="0"/>
          </a:p>
        </p:txBody>
      </p:sp>
    </p:spTree>
    <p:extLst>
      <p:ext uri="{BB962C8B-B14F-4D97-AF65-F5344CB8AC3E}">
        <p14:creationId xmlns:p14="http://schemas.microsoft.com/office/powerpoint/2010/main" val="1788678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8768" y="8663"/>
            <a:ext cx="9914768" cy="461665"/>
          </a:xfrm>
          <a:prstGeom prst="rect">
            <a:avLst/>
          </a:prstGeom>
          <a:solidFill>
            <a:schemeClr val="accent5"/>
          </a:solidFill>
        </p:spPr>
        <p:txBody>
          <a:bodyPr wrap="square" rtlCol="0">
            <a:spAutoFit/>
          </a:bodyPr>
          <a:lstStyle/>
          <a:p>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１　</a:t>
            </a:r>
            <a:r>
              <a:rPr lang="ja-JP" altLang="en-US" sz="2400" dirty="0" smtClean="0">
                <a:solidFill>
                  <a:schemeClr val="bg1"/>
                </a:solidFill>
                <a:latin typeface="HGP創英角ｺﾞｼｯｸUB" panose="020B0900000000000000" pitchFamily="50" charset="-128"/>
                <a:ea typeface="HGP創英角ｺﾞｼｯｸUB" panose="020B0900000000000000" pitchFamily="50" charset="-128"/>
              </a:rPr>
              <a:t>これまでの懇話会　</a:t>
            </a:r>
            <a:endParaRPr lang="ja-JP" altLang="en-US" sz="24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3" name="テキスト ボックス 2"/>
          <p:cNvSpPr txBox="1"/>
          <p:nvPr/>
        </p:nvSpPr>
        <p:spPr>
          <a:xfrm>
            <a:off x="914400" y="855407"/>
            <a:ext cx="2138516" cy="1200329"/>
          </a:xfrm>
          <a:prstGeom prst="rect">
            <a:avLst/>
          </a:prstGeom>
          <a:noFill/>
        </p:spPr>
        <p:txBody>
          <a:bodyPr wrap="square" rtlCol="0">
            <a:spAutoFit/>
          </a:bodyPr>
          <a:lstStyle/>
          <a:p>
            <a:pPr algn="dist"/>
            <a:r>
              <a:rPr kumimoji="1" lang="ja-JP" altLang="en-US" dirty="0" smtClean="0"/>
              <a:t>高知市の概要</a:t>
            </a:r>
            <a:endParaRPr kumimoji="1" lang="en-US" altLang="ja-JP" dirty="0" smtClean="0"/>
          </a:p>
          <a:p>
            <a:pPr algn="dist"/>
            <a:r>
              <a:rPr lang="ja-JP" altLang="en-US" dirty="0" smtClean="0"/>
              <a:t>類似団体比較</a:t>
            </a:r>
          </a:p>
          <a:p>
            <a:pPr algn="dist"/>
            <a:r>
              <a:rPr kumimoji="1" lang="en-US" altLang="ja-JP" dirty="0" smtClean="0"/>
              <a:t>10</a:t>
            </a:r>
            <a:r>
              <a:rPr kumimoji="1" lang="ja-JP" altLang="en-US" dirty="0" smtClean="0"/>
              <a:t>年の収支推計</a:t>
            </a:r>
            <a:endParaRPr kumimoji="1" lang="en-US" altLang="ja-JP" dirty="0" smtClean="0"/>
          </a:p>
          <a:p>
            <a:pPr algn="dist"/>
            <a:r>
              <a:rPr lang="ja-JP" altLang="en-US" dirty="0" smtClean="0"/>
              <a:t>ＳＷＯＴ分析</a:t>
            </a:r>
            <a:endParaRPr lang="en-US" altLang="ja-JP" dirty="0" smtClean="0"/>
          </a:p>
        </p:txBody>
      </p:sp>
      <p:sp>
        <p:nvSpPr>
          <p:cNvPr id="6" name="テキスト ボックス 5"/>
          <p:cNvSpPr txBox="1"/>
          <p:nvPr/>
        </p:nvSpPr>
        <p:spPr>
          <a:xfrm>
            <a:off x="491612" y="855406"/>
            <a:ext cx="422788" cy="1200329"/>
          </a:xfrm>
          <a:prstGeom prst="rect">
            <a:avLst/>
          </a:prstGeom>
          <a:noFill/>
        </p:spPr>
        <p:txBody>
          <a:bodyPr wrap="square" rtlCol="0">
            <a:spAutoFit/>
          </a:bodyPr>
          <a:lstStyle/>
          <a:p>
            <a:pPr algn="dist"/>
            <a:r>
              <a:rPr lang="ja-JP" altLang="en-US" dirty="0" smtClean="0"/>
              <a:t>○</a:t>
            </a:r>
            <a:endParaRPr lang="en-US" altLang="ja-JP" dirty="0" smtClean="0"/>
          </a:p>
          <a:p>
            <a:pPr algn="dist"/>
            <a:r>
              <a:rPr kumimoji="1" lang="ja-JP" altLang="en-US" dirty="0" smtClean="0"/>
              <a:t>○</a:t>
            </a:r>
            <a:endParaRPr kumimoji="1" lang="en-US" altLang="ja-JP" dirty="0" smtClean="0"/>
          </a:p>
          <a:p>
            <a:pPr algn="dist"/>
            <a:r>
              <a:rPr lang="ja-JP" altLang="en-US" dirty="0" smtClean="0"/>
              <a:t>○</a:t>
            </a:r>
            <a:endParaRPr lang="en-US" altLang="ja-JP" dirty="0" smtClean="0"/>
          </a:p>
          <a:p>
            <a:pPr algn="dist"/>
            <a:r>
              <a:rPr kumimoji="1" lang="ja-JP" altLang="en-US" dirty="0"/>
              <a:t>○</a:t>
            </a:r>
            <a:endParaRPr kumimoji="1" lang="en-US" altLang="ja-JP" dirty="0" smtClean="0"/>
          </a:p>
        </p:txBody>
      </p:sp>
      <p:sp>
        <p:nvSpPr>
          <p:cNvPr id="5" name="正方形/長方形 4"/>
          <p:cNvSpPr/>
          <p:nvPr/>
        </p:nvSpPr>
        <p:spPr>
          <a:xfrm>
            <a:off x="368709" y="678427"/>
            <a:ext cx="3008671" cy="154858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3800168" y="892022"/>
            <a:ext cx="5742038" cy="1200329"/>
          </a:xfrm>
          <a:prstGeom prst="rect">
            <a:avLst/>
          </a:prstGeom>
          <a:noFill/>
        </p:spPr>
        <p:txBody>
          <a:bodyPr wrap="square" rtlCol="0">
            <a:spAutoFit/>
          </a:bodyPr>
          <a:lstStyle/>
          <a:p>
            <a:r>
              <a:rPr lang="ja-JP" altLang="en-US" dirty="0" smtClean="0"/>
              <a:t>これまで２回の懇話会では，財政状況を含めた高知市の概要</a:t>
            </a:r>
            <a:r>
              <a:rPr lang="ja-JP" altLang="en-US" dirty="0"/>
              <a:t>，他の中核市比較，今後</a:t>
            </a:r>
            <a:r>
              <a:rPr lang="en-US" altLang="ja-JP" dirty="0"/>
              <a:t>10</a:t>
            </a:r>
            <a:r>
              <a:rPr lang="ja-JP" altLang="en-US" dirty="0"/>
              <a:t>年間の収支推計，本市財政</a:t>
            </a:r>
            <a:r>
              <a:rPr lang="ja-JP" altLang="en-US" dirty="0" smtClean="0"/>
              <a:t>に特化した</a:t>
            </a:r>
            <a:r>
              <a:rPr lang="ja-JP" altLang="en-US" dirty="0"/>
              <a:t>「ＳＷＯＴ分析」</a:t>
            </a:r>
            <a:r>
              <a:rPr lang="ja-JP" altLang="en-US" dirty="0" smtClean="0"/>
              <a:t>など，本市の現状分析等をお示しさせていただき，ご議論いただきました。</a:t>
            </a:r>
            <a:endParaRPr kumimoji="1" lang="ja-JP" altLang="en-US" dirty="0"/>
          </a:p>
        </p:txBody>
      </p:sp>
      <p:sp>
        <p:nvSpPr>
          <p:cNvPr id="13" name="正方形/長方形 12"/>
          <p:cNvSpPr/>
          <p:nvPr/>
        </p:nvSpPr>
        <p:spPr>
          <a:xfrm>
            <a:off x="563429" y="2494551"/>
            <a:ext cx="8770374" cy="646331"/>
          </a:xfrm>
          <a:prstGeom prst="rect">
            <a:avLst/>
          </a:prstGeom>
          <a:ln>
            <a:solidFill>
              <a:schemeClr val="tx1"/>
            </a:solidFill>
          </a:ln>
        </p:spPr>
        <p:txBody>
          <a:bodyPr wrap="square">
            <a:spAutoFit/>
          </a:bodyPr>
          <a:lstStyle/>
          <a:p>
            <a:r>
              <a:rPr lang="ja-JP" altLang="en-US" dirty="0" smtClean="0">
                <a:latin typeface="UD デジタル 教科書体 N-B" panose="02020700000000000000" pitchFamily="17" charset="-128"/>
                <a:ea typeface="UD デジタル 教科書体 N-B" panose="02020700000000000000" pitchFamily="17" charset="-128"/>
              </a:rPr>
              <a:t> 高知市</a:t>
            </a:r>
            <a:r>
              <a:rPr lang="ja-JP" altLang="en-US" dirty="0">
                <a:latin typeface="UD デジタル 教科書体 N-B" panose="02020700000000000000" pitchFamily="17" charset="-128"/>
                <a:ea typeface="UD デジタル 教科書体 N-B" panose="02020700000000000000" pitchFamily="17" charset="-128"/>
              </a:rPr>
              <a:t>は，そもそも収入が少ないうえに，都市計画税を課税していないなど，</a:t>
            </a:r>
            <a:r>
              <a:rPr lang="ja-JP" altLang="en-US" u="sng" dirty="0">
                <a:solidFill>
                  <a:srgbClr val="FF0000"/>
                </a:solidFill>
                <a:latin typeface="UD デジタル 教科書体 N-B" panose="02020700000000000000" pitchFamily="17" charset="-128"/>
                <a:ea typeface="UD デジタル 教科書体 N-B" panose="02020700000000000000" pitchFamily="17" charset="-128"/>
              </a:rPr>
              <a:t>多くの類似団体より市民負担が少ない都市</a:t>
            </a:r>
            <a:r>
              <a:rPr lang="ja-JP" altLang="en-US" dirty="0">
                <a:latin typeface="UD デジタル 教科書体 N-B" panose="02020700000000000000" pitchFamily="17" charset="-128"/>
                <a:ea typeface="UD デジタル 教科書体 N-B" panose="02020700000000000000" pitchFamily="17" charset="-128"/>
              </a:rPr>
              <a:t>である。</a:t>
            </a:r>
            <a:endParaRPr lang="en-US" altLang="ja-JP" dirty="0">
              <a:latin typeface="UD デジタル 教科書体 N-B" panose="02020700000000000000" pitchFamily="17" charset="-128"/>
              <a:ea typeface="UD デジタル 教科書体 N-B" panose="02020700000000000000" pitchFamily="17" charset="-128"/>
            </a:endParaRPr>
          </a:p>
        </p:txBody>
      </p:sp>
      <p:sp>
        <p:nvSpPr>
          <p:cNvPr id="14" name="正方形/長方形 13"/>
          <p:cNvSpPr/>
          <p:nvPr/>
        </p:nvSpPr>
        <p:spPr>
          <a:xfrm>
            <a:off x="563429" y="3408426"/>
            <a:ext cx="8770374" cy="3139321"/>
          </a:xfrm>
          <a:prstGeom prst="rect">
            <a:avLst/>
          </a:prstGeom>
          <a:ln>
            <a:solidFill>
              <a:schemeClr val="tx1"/>
            </a:solidFill>
          </a:ln>
        </p:spPr>
        <p:txBody>
          <a:bodyPr wrap="square">
            <a:spAutoFit/>
          </a:bodyPr>
          <a:lstStyle/>
          <a:p>
            <a:r>
              <a:rPr lang="ja-JP" altLang="en-US" dirty="0">
                <a:latin typeface="UD デジタル 教科書体 N-B" panose="02020700000000000000" pitchFamily="17" charset="-128"/>
                <a:ea typeface="UD デジタル 教科書体 N-B" panose="02020700000000000000" pitchFamily="17" charset="-128"/>
              </a:rPr>
              <a:t>　一方で，</a:t>
            </a:r>
            <a:r>
              <a:rPr lang="ja-JP" altLang="en-US" u="sng" dirty="0">
                <a:solidFill>
                  <a:srgbClr val="FF0000"/>
                </a:solidFill>
                <a:latin typeface="UD デジタル 教科書体 N-B" panose="02020700000000000000" pitchFamily="17" charset="-128"/>
                <a:ea typeface="UD デジタル 教科書体 N-B" panose="02020700000000000000" pitchFamily="17" charset="-128"/>
              </a:rPr>
              <a:t>保育や生活保護などの削減が困難な費用負担が大きく</a:t>
            </a:r>
            <a:r>
              <a:rPr lang="ja-JP" altLang="en-US" dirty="0">
                <a:latin typeface="UD デジタル 教科書体 N-B" panose="02020700000000000000" pitchFamily="17" charset="-128"/>
                <a:ea typeface="UD デジタル 教科書体 N-B" panose="02020700000000000000" pitchFamily="17" charset="-128"/>
              </a:rPr>
              <a:t>，交付税措置など，一定の国の支援があるとはいえ，財政状況悪化の一因になっていると考える。</a:t>
            </a:r>
            <a:endParaRPr lang="en-US" altLang="ja-JP" dirty="0">
              <a:latin typeface="UD デジタル 教科書体 N-B" panose="02020700000000000000" pitchFamily="17" charset="-128"/>
              <a:ea typeface="UD デジタル 教科書体 N-B" panose="02020700000000000000" pitchFamily="17" charset="-128"/>
            </a:endParaRPr>
          </a:p>
          <a:p>
            <a:endParaRPr lang="en-US" altLang="ja-JP" dirty="0">
              <a:latin typeface="UD デジタル 教科書体 N-B" panose="02020700000000000000" pitchFamily="17" charset="-128"/>
              <a:ea typeface="UD デジタル 教科書体 N-B" panose="02020700000000000000" pitchFamily="17" charset="-128"/>
            </a:endParaRPr>
          </a:p>
          <a:p>
            <a:r>
              <a:rPr lang="ja-JP" altLang="en-US" dirty="0">
                <a:latin typeface="UD デジタル 教科書体 N-B" panose="02020700000000000000" pitchFamily="17" charset="-128"/>
                <a:ea typeface="UD デジタル 教科書体 N-B" panose="02020700000000000000" pitchFamily="17" charset="-128"/>
              </a:rPr>
              <a:t>　また，</a:t>
            </a:r>
            <a:r>
              <a:rPr lang="ja-JP" altLang="en-US" u="sng" dirty="0">
                <a:solidFill>
                  <a:srgbClr val="FF0000"/>
                </a:solidFill>
                <a:latin typeface="UD デジタル 教科書体 N-B" panose="02020700000000000000" pitchFamily="17" charset="-128"/>
                <a:ea typeface="UD デジタル 教科書体 N-B" panose="02020700000000000000" pitchFamily="17" charset="-128"/>
              </a:rPr>
              <a:t>水害被害が発生しやすい地理的特性</a:t>
            </a:r>
            <a:r>
              <a:rPr lang="ja-JP" altLang="en-US" dirty="0">
                <a:latin typeface="UD デジタル 教科書体 N-B" panose="02020700000000000000" pitchFamily="17" charset="-128"/>
                <a:ea typeface="UD デジタル 教科書体 N-B" panose="02020700000000000000" pitchFamily="17" charset="-128"/>
              </a:rPr>
              <a:t>から，</a:t>
            </a:r>
            <a:r>
              <a:rPr lang="ja-JP" altLang="en-US" u="sng" dirty="0">
                <a:solidFill>
                  <a:srgbClr val="FF0000"/>
                </a:solidFill>
                <a:latin typeface="UD デジタル 教科書体 N-B" panose="02020700000000000000" pitchFamily="17" charset="-128"/>
                <a:ea typeface="UD デジタル 教科書体 N-B" panose="02020700000000000000" pitchFamily="17" charset="-128"/>
              </a:rPr>
              <a:t>他都市以上の浸水対策</a:t>
            </a:r>
            <a:r>
              <a:rPr lang="ja-JP" altLang="en-US" dirty="0">
                <a:latin typeface="UD デジタル 教科書体 N-B" panose="02020700000000000000" pitchFamily="17" charset="-128"/>
                <a:ea typeface="UD デジタル 教科書体 N-B" panose="02020700000000000000" pitchFamily="17" charset="-128"/>
              </a:rPr>
              <a:t>に取り組み続けているとともに，喫緊の課題である</a:t>
            </a:r>
            <a:r>
              <a:rPr lang="ja-JP" altLang="en-US" u="sng" dirty="0">
                <a:solidFill>
                  <a:srgbClr val="FF0000"/>
                </a:solidFill>
                <a:latin typeface="UD デジタル 教科書体 N-B" panose="02020700000000000000" pitchFamily="17" charset="-128"/>
                <a:ea typeface="UD デジタル 教科書体 N-B" panose="02020700000000000000" pitchFamily="17" charset="-128"/>
              </a:rPr>
              <a:t>南海トラフ地震対策</a:t>
            </a:r>
            <a:r>
              <a:rPr lang="ja-JP" altLang="en-US" dirty="0">
                <a:latin typeface="UD デジタル 教科書体 N-B" panose="02020700000000000000" pitchFamily="17" charset="-128"/>
                <a:ea typeface="UD デジタル 教科書体 N-B" panose="02020700000000000000" pitchFamily="17" charset="-128"/>
              </a:rPr>
              <a:t>や，県都としての役割を果たすため，</a:t>
            </a:r>
            <a:r>
              <a:rPr lang="ja-JP" altLang="en-US" u="sng" dirty="0">
                <a:solidFill>
                  <a:srgbClr val="FF0000"/>
                </a:solidFill>
                <a:latin typeface="UD デジタル 教科書体 N-B" panose="02020700000000000000" pitchFamily="17" charset="-128"/>
                <a:ea typeface="UD デジタル 教科書体 N-B" panose="02020700000000000000" pitchFamily="17" charset="-128"/>
              </a:rPr>
              <a:t>都市計画事業を進める</a:t>
            </a:r>
            <a:r>
              <a:rPr lang="ja-JP" altLang="en-US" dirty="0">
                <a:latin typeface="UD デジタル 教科書体 N-B" panose="02020700000000000000" pitchFamily="17" charset="-128"/>
                <a:ea typeface="UD デジタル 教科書体 N-B" panose="02020700000000000000" pitchFamily="17" charset="-128"/>
              </a:rPr>
              <a:t>など，積極的な投資も行ってきたことから，起債残高が多くなり</a:t>
            </a:r>
            <a:r>
              <a:rPr lang="ja-JP" altLang="en-US" u="sng" dirty="0">
                <a:solidFill>
                  <a:srgbClr val="FF0000"/>
                </a:solidFill>
                <a:latin typeface="UD デジタル 教科書体 N-B" panose="02020700000000000000" pitchFamily="17" charset="-128"/>
                <a:ea typeface="UD デジタル 教科書体 N-B" panose="02020700000000000000" pitchFamily="17" charset="-128"/>
              </a:rPr>
              <a:t>公債費負担が重くなっている</a:t>
            </a:r>
            <a:r>
              <a:rPr lang="ja-JP" altLang="en-US" dirty="0">
                <a:latin typeface="UD デジタル 教科書体 N-B" panose="02020700000000000000" pitchFamily="17" charset="-128"/>
                <a:ea typeface="UD デジタル 教科書体 N-B" panose="02020700000000000000" pitchFamily="17" charset="-128"/>
              </a:rPr>
              <a:t>。</a:t>
            </a:r>
            <a:endParaRPr lang="en-US" altLang="ja-JP" dirty="0">
              <a:latin typeface="UD デジタル 教科書体 N-B" panose="02020700000000000000" pitchFamily="17" charset="-128"/>
              <a:ea typeface="UD デジタル 教科書体 N-B" panose="02020700000000000000" pitchFamily="17" charset="-128"/>
            </a:endParaRPr>
          </a:p>
          <a:p>
            <a:endParaRPr lang="en-US" altLang="ja-JP" dirty="0">
              <a:latin typeface="UD デジタル 教科書体 N-B" panose="02020700000000000000" pitchFamily="17" charset="-128"/>
              <a:ea typeface="UD デジタル 教科書体 N-B" panose="02020700000000000000" pitchFamily="17" charset="-128"/>
            </a:endParaRPr>
          </a:p>
          <a:p>
            <a:r>
              <a:rPr lang="ja-JP" altLang="en-US" dirty="0">
                <a:latin typeface="UD デジタル 教科書体 N-B" panose="02020700000000000000" pitchFamily="17" charset="-128"/>
                <a:ea typeface="UD デジタル 教科書体 N-B" panose="02020700000000000000" pitchFamily="17" charset="-128"/>
              </a:rPr>
              <a:t>　さらに，こども医療費助成や保育料の負担軽減策など，独自の市民サービスについて，</a:t>
            </a:r>
            <a:r>
              <a:rPr lang="ja-JP" altLang="en-US" u="sng" dirty="0">
                <a:solidFill>
                  <a:srgbClr val="FF0000"/>
                </a:solidFill>
                <a:latin typeface="UD デジタル 教科書体 N-B" panose="02020700000000000000" pitchFamily="17" charset="-128"/>
                <a:ea typeface="UD デジタル 教科書体 N-B" panose="02020700000000000000" pitchFamily="17" charset="-128"/>
              </a:rPr>
              <a:t>他都市並みに取り組む</a:t>
            </a:r>
            <a:r>
              <a:rPr lang="ja-JP" altLang="en-US" dirty="0">
                <a:latin typeface="UD デジタル 教科書体 N-B" panose="02020700000000000000" pitchFamily="17" charset="-128"/>
                <a:ea typeface="UD デジタル 教科書体 N-B" panose="02020700000000000000" pitchFamily="17" charset="-128"/>
              </a:rPr>
              <a:t>とともに，特別支援学校や高等学校（高知商業）を設置するなど，</a:t>
            </a:r>
            <a:r>
              <a:rPr lang="ja-JP" altLang="en-US" u="sng" dirty="0">
                <a:solidFill>
                  <a:srgbClr val="FF0000"/>
                </a:solidFill>
                <a:latin typeface="UD デジタル 教科書体 N-B" panose="02020700000000000000" pitchFamily="17" charset="-128"/>
                <a:ea typeface="UD デジタル 教科書体 N-B" panose="02020700000000000000" pitchFamily="17" charset="-128"/>
              </a:rPr>
              <a:t>他都市が実施していないサービスを行っている分野もある。</a:t>
            </a:r>
            <a:endParaRPr lang="en-US" altLang="ja-JP" u="sng" dirty="0">
              <a:solidFill>
                <a:srgbClr val="FF0000"/>
              </a:solidFill>
              <a:latin typeface="UD デジタル 教科書体 N-B" panose="02020700000000000000" pitchFamily="17" charset="-128"/>
              <a:ea typeface="UD デジタル 教科書体 N-B" panose="02020700000000000000" pitchFamily="17" charset="-128"/>
            </a:endParaRPr>
          </a:p>
        </p:txBody>
      </p:sp>
      <p:sp>
        <p:nvSpPr>
          <p:cNvPr id="9" name="スライド番号プレースホルダー 1"/>
          <p:cNvSpPr>
            <a:spLocks noGrp="1"/>
          </p:cNvSpPr>
          <p:nvPr>
            <p:ph type="sldNum" sz="quarter" idx="12"/>
          </p:nvPr>
        </p:nvSpPr>
        <p:spPr>
          <a:xfrm>
            <a:off x="7659488" y="6524970"/>
            <a:ext cx="2228850" cy="365125"/>
          </a:xfrm>
        </p:spPr>
        <p:txBody>
          <a:bodyPr/>
          <a:lstStyle/>
          <a:p>
            <a:r>
              <a:rPr kumimoji="1" lang="ja-JP" altLang="en-US" sz="1800" dirty="0" smtClean="0">
                <a:solidFill>
                  <a:schemeClr val="tx1"/>
                </a:solidFill>
              </a:rPr>
              <a:t>２</a:t>
            </a:r>
            <a:endParaRPr kumimoji="1" lang="ja-JP" altLang="en-US" sz="1400" dirty="0">
              <a:solidFill>
                <a:schemeClr val="tx1"/>
              </a:solidFill>
            </a:endParaRPr>
          </a:p>
        </p:txBody>
      </p:sp>
    </p:spTree>
    <p:extLst>
      <p:ext uri="{BB962C8B-B14F-4D97-AF65-F5344CB8AC3E}">
        <p14:creationId xmlns:p14="http://schemas.microsoft.com/office/powerpoint/2010/main" val="27327020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4948616" y="750112"/>
            <a:ext cx="4857750" cy="5788801"/>
          </a:xfrm>
          <a:prstGeom prst="rect">
            <a:avLst/>
          </a:prstGeom>
        </p:spPr>
      </p:pic>
      <p:sp>
        <p:nvSpPr>
          <p:cNvPr id="6" name="テキスト ボックス 5"/>
          <p:cNvSpPr txBox="1"/>
          <p:nvPr/>
        </p:nvSpPr>
        <p:spPr>
          <a:xfrm>
            <a:off x="0" y="8663"/>
            <a:ext cx="9914768" cy="461665"/>
          </a:xfrm>
          <a:prstGeom prst="rect">
            <a:avLst/>
          </a:prstGeom>
          <a:solidFill>
            <a:schemeClr val="accent5"/>
          </a:solidFill>
        </p:spPr>
        <p:txBody>
          <a:bodyPr wrap="square" rtlCol="0">
            <a:spAutoFit/>
          </a:bodyPr>
          <a:lstStyle/>
          <a:p>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４　</a:t>
            </a:r>
            <a:r>
              <a:rPr lang="ja-JP" altLang="en-US" sz="2400" dirty="0" smtClean="0">
                <a:solidFill>
                  <a:schemeClr val="bg1"/>
                </a:solidFill>
                <a:latin typeface="HGP創英角ｺﾞｼｯｸUB" panose="020B0900000000000000" pitchFamily="50" charset="-128"/>
                <a:ea typeface="HGP創英角ｺﾞｼｯｸUB" panose="020B0900000000000000" pitchFamily="50" charset="-128"/>
              </a:rPr>
              <a:t>その他の歳出について　～　義務的経費等以外の事業一覧　～</a:t>
            </a:r>
            <a:endParaRPr lang="ja-JP" altLang="en-US" sz="2400" dirty="0">
              <a:solidFill>
                <a:schemeClr val="bg1"/>
              </a:solidFill>
              <a:latin typeface="HGP創英角ｺﾞｼｯｸUB" panose="020B0900000000000000" pitchFamily="50" charset="-128"/>
              <a:ea typeface="HGP創英角ｺﾞｼｯｸUB" panose="020B0900000000000000" pitchFamily="50" charset="-128"/>
            </a:endParaRPr>
          </a:p>
        </p:txBody>
      </p:sp>
      <p:pic>
        <p:nvPicPr>
          <p:cNvPr id="5" name="図 4"/>
          <p:cNvPicPr>
            <a:picLocks noChangeAspect="1"/>
          </p:cNvPicPr>
          <p:nvPr/>
        </p:nvPicPr>
        <p:blipFill>
          <a:blip r:embed="rId3"/>
          <a:stretch>
            <a:fillRect/>
          </a:stretch>
        </p:blipFill>
        <p:spPr>
          <a:xfrm>
            <a:off x="135195" y="759637"/>
            <a:ext cx="4731768" cy="5771700"/>
          </a:xfrm>
          <a:prstGeom prst="rect">
            <a:avLst/>
          </a:prstGeom>
        </p:spPr>
      </p:pic>
      <p:sp>
        <p:nvSpPr>
          <p:cNvPr id="7" name="スライド番号プレースホルダー 1"/>
          <p:cNvSpPr>
            <a:spLocks noGrp="1"/>
          </p:cNvSpPr>
          <p:nvPr>
            <p:ph type="sldNum" sz="quarter" idx="12"/>
          </p:nvPr>
        </p:nvSpPr>
        <p:spPr>
          <a:xfrm>
            <a:off x="7677149" y="6492875"/>
            <a:ext cx="2228850" cy="365125"/>
          </a:xfrm>
        </p:spPr>
        <p:txBody>
          <a:bodyPr/>
          <a:lstStyle/>
          <a:p>
            <a:r>
              <a:rPr kumimoji="1" lang="en-US" altLang="ja-JP" sz="1800" dirty="0" smtClean="0">
                <a:solidFill>
                  <a:schemeClr val="tx1"/>
                </a:solidFill>
                <a:latin typeface="+mn-ea"/>
              </a:rPr>
              <a:t>20</a:t>
            </a:r>
            <a:endParaRPr kumimoji="1" lang="ja-JP" altLang="en-US" sz="1400" dirty="0">
              <a:solidFill>
                <a:schemeClr val="tx1"/>
              </a:solidFill>
              <a:latin typeface="+mn-ea"/>
            </a:endParaRPr>
          </a:p>
        </p:txBody>
      </p:sp>
      <p:sp>
        <p:nvSpPr>
          <p:cNvPr id="8" name="テキスト ボックス 7"/>
          <p:cNvSpPr txBox="1"/>
          <p:nvPr/>
        </p:nvSpPr>
        <p:spPr>
          <a:xfrm>
            <a:off x="9014268" y="491372"/>
            <a:ext cx="1028760" cy="276999"/>
          </a:xfrm>
          <a:prstGeom prst="rect">
            <a:avLst/>
          </a:prstGeom>
          <a:noFill/>
        </p:spPr>
        <p:txBody>
          <a:bodyPr wrap="square" rtlCol="0">
            <a:spAutoFit/>
          </a:bodyPr>
          <a:lstStyle/>
          <a:p>
            <a:r>
              <a:rPr kumimoji="1" lang="ja-JP" altLang="en-US" sz="1200" dirty="0" smtClean="0"/>
              <a:t>単位：千円</a:t>
            </a:r>
            <a:endParaRPr kumimoji="1" lang="ja-JP" altLang="en-US" sz="1200" dirty="0"/>
          </a:p>
        </p:txBody>
      </p:sp>
    </p:spTree>
    <p:extLst>
      <p:ext uri="{BB962C8B-B14F-4D97-AF65-F5344CB8AC3E}">
        <p14:creationId xmlns:p14="http://schemas.microsoft.com/office/powerpoint/2010/main" val="39722737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101325" y="750113"/>
            <a:ext cx="4806675" cy="5788801"/>
          </a:xfrm>
          <a:prstGeom prst="rect">
            <a:avLst/>
          </a:prstGeom>
        </p:spPr>
      </p:pic>
      <p:pic>
        <p:nvPicPr>
          <p:cNvPr id="3" name="図 2"/>
          <p:cNvPicPr>
            <a:picLocks noChangeAspect="1"/>
          </p:cNvPicPr>
          <p:nvPr/>
        </p:nvPicPr>
        <p:blipFill>
          <a:blip r:embed="rId3"/>
          <a:stretch>
            <a:fillRect/>
          </a:stretch>
        </p:blipFill>
        <p:spPr>
          <a:xfrm>
            <a:off x="4948616" y="750112"/>
            <a:ext cx="4883700" cy="5788801"/>
          </a:xfrm>
          <a:prstGeom prst="rect">
            <a:avLst/>
          </a:prstGeom>
        </p:spPr>
      </p:pic>
      <p:sp>
        <p:nvSpPr>
          <p:cNvPr id="8" name="テキスト ボックス 7"/>
          <p:cNvSpPr txBox="1"/>
          <p:nvPr/>
        </p:nvSpPr>
        <p:spPr>
          <a:xfrm>
            <a:off x="-8768" y="0"/>
            <a:ext cx="9914768" cy="461665"/>
          </a:xfrm>
          <a:prstGeom prst="rect">
            <a:avLst/>
          </a:prstGeom>
          <a:solidFill>
            <a:schemeClr val="accent5"/>
          </a:solidFill>
        </p:spPr>
        <p:txBody>
          <a:bodyPr wrap="square" rtlCol="0">
            <a:spAutoFit/>
          </a:bodyPr>
          <a:lstStyle/>
          <a:p>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４　</a:t>
            </a:r>
            <a:r>
              <a:rPr lang="ja-JP" altLang="en-US" sz="2400" dirty="0" smtClean="0">
                <a:solidFill>
                  <a:schemeClr val="bg1"/>
                </a:solidFill>
                <a:latin typeface="HGP創英角ｺﾞｼｯｸUB" panose="020B0900000000000000" pitchFamily="50" charset="-128"/>
                <a:ea typeface="HGP創英角ｺﾞｼｯｸUB" panose="020B0900000000000000" pitchFamily="50" charset="-128"/>
              </a:rPr>
              <a:t>その他の歳出について　～　義務的経費等以外の事業一覧　～</a:t>
            </a:r>
            <a:endParaRPr lang="ja-JP" altLang="en-US" sz="24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7" name="スライド番号プレースホルダー 1"/>
          <p:cNvSpPr>
            <a:spLocks noGrp="1"/>
          </p:cNvSpPr>
          <p:nvPr>
            <p:ph type="sldNum" sz="quarter" idx="12"/>
          </p:nvPr>
        </p:nvSpPr>
        <p:spPr>
          <a:xfrm>
            <a:off x="7677149" y="6492875"/>
            <a:ext cx="2228850" cy="365125"/>
          </a:xfrm>
        </p:spPr>
        <p:txBody>
          <a:bodyPr/>
          <a:lstStyle/>
          <a:p>
            <a:r>
              <a:rPr kumimoji="1" lang="en-US" altLang="ja-JP" sz="1800" dirty="0" smtClean="0">
                <a:solidFill>
                  <a:schemeClr val="tx1"/>
                </a:solidFill>
                <a:latin typeface="+mn-ea"/>
              </a:rPr>
              <a:t>21</a:t>
            </a:r>
            <a:endParaRPr kumimoji="1" lang="ja-JP" altLang="en-US" sz="1400" dirty="0">
              <a:solidFill>
                <a:schemeClr val="tx1"/>
              </a:solidFill>
              <a:latin typeface="+mn-ea"/>
            </a:endParaRPr>
          </a:p>
        </p:txBody>
      </p:sp>
      <p:sp>
        <p:nvSpPr>
          <p:cNvPr id="6" name="テキスト ボックス 5"/>
          <p:cNvSpPr txBox="1"/>
          <p:nvPr/>
        </p:nvSpPr>
        <p:spPr>
          <a:xfrm>
            <a:off x="9020618" y="482709"/>
            <a:ext cx="1028760" cy="276999"/>
          </a:xfrm>
          <a:prstGeom prst="rect">
            <a:avLst/>
          </a:prstGeom>
          <a:noFill/>
        </p:spPr>
        <p:txBody>
          <a:bodyPr wrap="square" rtlCol="0">
            <a:spAutoFit/>
          </a:bodyPr>
          <a:lstStyle/>
          <a:p>
            <a:r>
              <a:rPr kumimoji="1" lang="ja-JP" altLang="en-US" sz="1200" dirty="0" smtClean="0"/>
              <a:t>単位：千円</a:t>
            </a:r>
            <a:endParaRPr kumimoji="1" lang="ja-JP" altLang="en-US" sz="1200" dirty="0"/>
          </a:p>
        </p:txBody>
      </p:sp>
    </p:spTree>
    <p:extLst>
      <p:ext uri="{BB962C8B-B14F-4D97-AF65-F5344CB8AC3E}">
        <p14:creationId xmlns:p14="http://schemas.microsoft.com/office/powerpoint/2010/main" val="23641751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91800" y="750113"/>
            <a:ext cx="4832625" cy="5788801"/>
          </a:xfrm>
          <a:prstGeom prst="rect">
            <a:avLst/>
          </a:prstGeom>
        </p:spPr>
      </p:pic>
      <p:pic>
        <p:nvPicPr>
          <p:cNvPr id="3" name="図 2"/>
          <p:cNvPicPr>
            <a:picLocks noChangeAspect="1"/>
          </p:cNvPicPr>
          <p:nvPr/>
        </p:nvPicPr>
        <p:blipFill>
          <a:blip r:embed="rId3"/>
          <a:stretch>
            <a:fillRect/>
          </a:stretch>
        </p:blipFill>
        <p:spPr>
          <a:xfrm>
            <a:off x="4966842" y="750113"/>
            <a:ext cx="4786758" cy="5619067"/>
          </a:xfrm>
          <a:prstGeom prst="rect">
            <a:avLst/>
          </a:prstGeom>
        </p:spPr>
      </p:pic>
      <p:sp>
        <p:nvSpPr>
          <p:cNvPr id="6" name="テキスト ボックス 5"/>
          <p:cNvSpPr txBox="1"/>
          <p:nvPr/>
        </p:nvSpPr>
        <p:spPr>
          <a:xfrm>
            <a:off x="9458" y="0"/>
            <a:ext cx="9914768" cy="461665"/>
          </a:xfrm>
          <a:prstGeom prst="rect">
            <a:avLst/>
          </a:prstGeom>
          <a:solidFill>
            <a:schemeClr val="accent5"/>
          </a:solidFill>
        </p:spPr>
        <p:txBody>
          <a:bodyPr wrap="square" rtlCol="0">
            <a:spAutoFit/>
          </a:bodyPr>
          <a:lstStyle/>
          <a:p>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４　</a:t>
            </a:r>
            <a:r>
              <a:rPr lang="ja-JP" altLang="en-US" sz="2400" dirty="0" smtClean="0">
                <a:solidFill>
                  <a:schemeClr val="bg1"/>
                </a:solidFill>
                <a:latin typeface="HGP創英角ｺﾞｼｯｸUB" panose="020B0900000000000000" pitchFamily="50" charset="-128"/>
                <a:ea typeface="HGP創英角ｺﾞｼｯｸUB" panose="020B0900000000000000" pitchFamily="50" charset="-128"/>
              </a:rPr>
              <a:t>その他の歳出について　～　義務的経費等以外の事業一覧　～</a:t>
            </a:r>
            <a:endParaRPr lang="ja-JP" altLang="en-US" sz="24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7" name="スライド番号プレースホルダー 1"/>
          <p:cNvSpPr>
            <a:spLocks noGrp="1"/>
          </p:cNvSpPr>
          <p:nvPr>
            <p:ph type="sldNum" sz="quarter" idx="12"/>
          </p:nvPr>
        </p:nvSpPr>
        <p:spPr>
          <a:xfrm>
            <a:off x="7677149" y="6492875"/>
            <a:ext cx="2228850" cy="365125"/>
          </a:xfrm>
        </p:spPr>
        <p:txBody>
          <a:bodyPr/>
          <a:lstStyle/>
          <a:p>
            <a:r>
              <a:rPr kumimoji="1" lang="en-US" altLang="ja-JP" sz="1800" dirty="0" smtClean="0">
                <a:solidFill>
                  <a:schemeClr val="tx1"/>
                </a:solidFill>
                <a:latin typeface="+mn-ea"/>
              </a:rPr>
              <a:t>22</a:t>
            </a:r>
            <a:endParaRPr kumimoji="1" lang="ja-JP" altLang="en-US" sz="1400" dirty="0">
              <a:solidFill>
                <a:schemeClr val="tx1"/>
              </a:solidFill>
              <a:latin typeface="+mn-ea"/>
            </a:endParaRPr>
          </a:p>
        </p:txBody>
      </p:sp>
      <p:sp>
        <p:nvSpPr>
          <p:cNvPr id="8" name="テキスト ボックス 7"/>
          <p:cNvSpPr txBox="1"/>
          <p:nvPr/>
        </p:nvSpPr>
        <p:spPr>
          <a:xfrm>
            <a:off x="8939915" y="520453"/>
            <a:ext cx="1028760" cy="276999"/>
          </a:xfrm>
          <a:prstGeom prst="rect">
            <a:avLst/>
          </a:prstGeom>
          <a:noFill/>
        </p:spPr>
        <p:txBody>
          <a:bodyPr wrap="square" rtlCol="0">
            <a:spAutoFit/>
          </a:bodyPr>
          <a:lstStyle/>
          <a:p>
            <a:r>
              <a:rPr kumimoji="1" lang="ja-JP" altLang="en-US" sz="1200" dirty="0" smtClean="0"/>
              <a:t>単位：千円</a:t>
            </a:r>
            <a:endParaRPr kumimoji="1" lang="ja-JP" altLang="en-US" sz="1200" dirty="0"/>
          </a:p>
        </p:txBody>
      </p:sp>
    </p:spTree>
    <p:extLst>
      <p:ext uri="{BB962C8B-B14F-4D97-AF65-F5344CB8AC3E}">
        <p14:creationId xmlns:p14="http://schemas.microsoft.com/office/powerpoint/2010/main" val="42420177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8768" y="8663"/>
            <a:ext cx="9914768" cy="461665"/>
          </a:xfrm>
          <a:prstGeom prst="rect">
            <a:avLst/>
          </a:prstGeom>
          <a:solidFill>
            <a:schemeClr val="accent5"/>
          </a:solidFill>
        </p:spPr>
        <p:txBody>
          <a:bodyPr wrap="square" rtlCol="0">
            <a:spAutoFit/>
          </a:bodyPr>
          <a:lstStyle/>
          <a:p>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４　</a:t>
            </a:r>
            <a:r>
              <a:rPr lang="ja-JP" altLang="en-US" sz="2400" dirty="0" smtClean="0">
                <a:solidFill>
                  <a:schemeClr val="bg1"/>
                </a:solidFill>
                <a:latin typeface="HGP創英角ｺﾞｼｯｸUB" panose="020B0900000000000000" pitchFamily="50" charset="-128"/>
                <a:ea typeface="HGP創英角ｺﾞｼｯｸUB" panose="020B0900000000000000" pitchFamily="50" charset="-128"/>
              </a:rPr>
              <a:t>その他の歳出について　～　令和５年度一般会計決算等　～</a:t>
            </a:r>
            <a:endParaRPr lang="ja-JP" altLang="en-US" sz="24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15" name="テキスト ボックス 14"/>
          <p:cNvSpPr txBox="1"/>
          <p:nvPr/>
        </p:nvSpPr>
        <p:spPr>
          <a:xfrm>
            <a:off x="153985" y="536958"/>
            <a:ext cx="8601075" cy="307777"/>
          </a:xfrm>
          <a:prstGeom prst="rect">
            <a:avLst/>
          </a:prstGeom>
          <a:noFill/>
        </p:spPr>
        <p:txBody>
          <a:bodyPr wrap="square" rtlCol="0">
            <a:spAutoFit/>
          </a:bodyPr>
          <a:lstStyle/>
          <a:p>
            <a:r>
              <a:rPr kumimoji="1" lang="ja-JP" altLang="en-US" sz="1400" dirty="0" smtClean="0">
                <a:latin typeface="UD デジタル 教科書体 N-B" panose="02020700000000000000" pitchFamily="17" charset="-128"/>
                <a:ea typeface="UD デジタル 教科書体 N-B" panose="02020700000000000000" pitchFamily="17" charset="-128"/>
              </a:rPr>
              <a:t>令和５年度主要施策成果報告書から抜粋</a:t>
            </a:r>
            <a:endParaRPr kumimoji="1" lang="ja-JP" altLang="en-US" sz="1400" dirty="0">
              <a:latin typeface="UD デジタル 教科書体 N-B" panose="02020700000000000000" pitchFamily="17" charset="-128"/>
              <a:ea typeface="UD デジタル 教科書体 N-B" panose="02020700000000000000" pitchFamily="17" charset="-128"/>
            </a:endParaRPr>
          </a:p>
        </p:txBody>
      </p:sp>
      <p:pic>
        <p:nvPicPr>
          <p:cNvPr id="2" name="図 1"/>
          <p:cNvPicPr>
            <a:picLocks noChangeAspect="1"/>
          </p:cNvPicPr>
          <p:nvPr/>
        </p:nvPicPr>
        <p:blipFill>
          <a:blip r:embed="rId3"/>
          <a:stretch>
            <a:fillRect/>
          </a:stretch>
        </p:blipFill>
        <p:spPr>
          <a:xfrm>
            <a:off x="337814" y="1107910"/>
            <a:ext cx="4226832" cy="5615771"/>
          </a:xfrm>
          <a:prstGeom prst="rect">
            <a:avLst/>
          </a:prstGeom>
        </p:spPr>
      </p:pic>
      <p:pic>
        <p:nvPicPr>
          <p:cNvPr id="3" name="図 2"/>
          <p:cNvPicPr>
            <a:picLocks noChangeAspect="1"/>
          </p:cNvPicPr>
          <p:nvPr/>
        </p:nvPicPr>
        <p:blipFill>
          <a:blip r:embed="rId4"/>
          <a:stretch>
            <a:fillRect/>
          </a:stretch>
        </p:blipFill>
        <p:spPr>
          <a:xfrm>
            <a:off x="4781428" y="1117495"/>
            <a:ext cx="4604075" cy="1200317"/>
          </a:xfrm>
          <a:prstGeom prst="rect">
            <a:avLst/>
          </a:prstGeom>
        </p:spPr>
      </p:pic>
      <p:sp>
        <p:nvSpPr>
          <p:cNvPr id="19" name="テキスト ボックス 18"/>
          <p:cNvSpPr txBox="1"/>
          <p:nvPr/>
        </p:nvSpPr>
        <p:spPr>
          <a:xfrm>
            <a:off x="153985" y="837823"/>
            <a:ext cx="1103315" cy="276999"/>
          </a:xfrm>
          <a:prstGeom prst="rect">
            <a:avLst/>
          </a:prstGeom>
          <a:noFill/>
        </p:spPr>
        <p:txBody>
          <a:bodyPr wrap="square" rtlCol="0">
            <a:spAutoFit/>
          </a:bodyPr>
          <a:lstStyle/>
          <a:p>
            <a:r>
              <a:rPr kumimoji="1" lang="ja-JP" altLang="en-US" sz="1200" dirty="0" smtClean="0"/>
              <a:t>（</a:t>
            </a:r>
            <a:r>
              <a:rPr lang="en-US" altLang="ja-JP" sz="1200" dirty="0" smtClean="0"/>
              <a:t>1</a:t>
            </a:r>
            <a:r>
              <a:rPr kumimoji="1" lang="ja-JP" altLang="en-US" sz="1200" dirty="0" smtClean="0"/>
              <a:t>）　収支等</a:t>
            </a:r>
            <a:endParaRPr kumimoji="1" lang="ja-JP" altLang="en-US" sz="1200" dirty="0"/>
          </a:p>
        </p:txBody>
      </p:sp>
      <p:sp>
        <p:nvSpPr>
          <p:cNvPr id="23" name="テキスト ボックス 22"/>
          <p:cNvSpPr txBox="1"/>
          <p:nvPr/>
        </p:nvSpPr>
        <p:spPr>
          <a:xfrm>
            <a:off x="4507496" y="837823"/>
            <a:ext cx="1959979" cy="276999"/>
          </a:xfrm>
          <a:prstGeom prst="rect">
            <a:avLst/>
          </a:prstGeom>
          <a:noFill/>
        </p:spPr>
        <p:txBody>
          <a:bodyPr wrap="square" rtlCol="0">
            <a:spAutoFit/>
          </a:bodyPr>
          <a:lstStyle/>
          <a:p>
            <a:r>
              <a:rPr kumimoji="1" lang="ja-JP" altLang="en-US" sz="1200" dirty="0" smtClean="0"/>
              <a:t>（</a:t>
            </a:r>
            <a:r>
              <a:rPr lang="en-US" altLang="ja-JP" sz="1200" dirty="0" smtClean="0"/>
              <a:t>2</a:t>
            </a:r>
            <a:r>
              <a:rPr kumimoji="1" lang="ja-JP" altLang="en-US" sz="1200" dirty="0" smtClean="0"/>
              <a:t>）　健全化判断比率</a:t>
            </a:r>
            <a:endParaRPr kumimoji="1" lang="ja-JP" altLang="en-US" sz="1200" dirty="0"/>
          </a:p>
        </p:txBody>
      </p:sp>
      <p:sp>
        <p:nvSpPr>
          <p:cNvPr id="28" name="テキスト ボックス 27"/>
          <p:cNvSpPr txBox="1"/>
          <p:nvPr/>
        </p:nvSpPr>
        <p:spPr>
          <a:xfrm>
            <a:off x="4536071" y="2934817"/>
            <a:ext cx="2998204" cy="276999"/>
          </a:xfrm>
          <a:prstGeom prst="rect">
            <a:avLst/>
          </a:prstGeom>
          <a:noFill/>
        </p:spPr>
        <p:txBody>
          <a:bodyPr wrap="square" rtlCol="0">
            <a:spAutoFit/>
          </a:bodyPr>
          <a:lstStyle/>
          <a:p>
            <a:r>
              <a:rPr kumimoji="1" lang="ja-JP" altLang="en-US" sz="1200" dirty="0" smtClean="0"/>
              <a:t>（</a:t>
            </a:r>
            <a:r>
              <a:rPr lang="en-US" altLang="ja-JP" sz="1200" dirty="0" smtClean="0"/>
              <a:t>3</a:t>
            </a:r>
            <a:r>
              <a:rPr kumimoji="1" lang="ja-JP" altLang="en-US" sz="1200" dirty="0" smtClean="0"/>
              <a:t>）　公営企業における資金不足比率</a:t>
            </a:r>
            <a:endParaRPr kumimoji="1" lang="ja-JP" altLang="en-US" sz="1200" dirty="0"/>
          </a:p>
        </p:txBody>
      </p:sp>
      <p:grpSp>
        <p:nvGrpSpPr>
          <p:cNvPr id="7" name="グループ化 6"/>
          <p:cNvGrpSpPr/>
          <p:nvPr/>
        </p:nvGrpSpPr>
        <p:grpSpPr>
          <a:xfrm>
            <a:off x="4781428" y="3219222"/>
            <a:ext cx="4938449" cy="2932205"/>
            <a:chOff x="4781428" y="3219222"/>
            <a:chExt cx="4938449" cy="2932205"/>
          </a:xfrm>
        </p:grpSpPr>
        <p:pic>
          <p:nvPicPr>
            <p:cNvPr id="5" name="図 4"/>
            <p:cNvPicPr>
              <a:picLocks noChangeAspect="1"/>
            </p:cNvPicPr>
            <p:nvPr/>
          </p:nvPicPr>
          <p:blipFill>
            <a:blip r:embed="rId5"/>
            <a:stretch>
              <a:fillRect/>
            </a:stretch>
          </p:blipFill>
          <p:spPr>
            <a:xfrm>
              <a:off x="4781428" y="3219222"/>
              <a:ext cx="4938449" cy="2932205"/>
            </a:xfrm>
            <a:prstGeom prst="rect">
              <a:avLst/>
            </a:prstGeom>
          </p:spPr>
        </p:pic>
        <p:pic>
          <p:nvPicPr>
            <p:cNvPr id="6" name="図 5"/>
            <p:cNvPicPr>
              <a:picLocks noChangeAspect="1"/>
            </p:cNvPicPr>
            <p:nvPr/>
          </p:nvPicPr>
          <p:blipFill>
            <a:blip r:embed="rId6"/>
            <a:stretch>
              <a:fillRect/>
            </a:stretch>
          </p:blipFill>
          <p:spPr>
            <a:xfrm>
              <a:off x="8824897" y="4763772"/>
              <a:ext cx="243112" cy="268262"/>
            </a:xfrm>
            <a:prstGeom prst="rect">
              <a:avLst/>
            </a:prstGeom>
          </p:spPr>
        </p:pic>
      </p:grpSp>
      <p:sp>
        <p:nvSpPr>
          <p:cNvPr id="12" name="スライド番号プレースホルダー 1"/>
          <p:cNvSpPr>
            <a:spLocks noGrp="1"/>
          </p:cNvSpPr>
          <p:nvPr>
            <p:ph type="sldNum" sz="quarter" idx="12"/>
          </p:nvPr>
        </p:nvSpPr>
        <p:spPr>
          <a:xfrm>
            <a:off x="7677149" y="6492875"/>
            <a:ext cx="2228850" cy="365125"/>
          </a:xfrm>
        </p:spPr>
        <p:txBody>
          <a:bodyPr/>
          <a:lstStyle/>
          <a:p>
            <a:r>
              <a:rPr kumimoji="1" lang="en-US" altLang="ja-JP" sz="1800" smtClean="0">
                <a:solidFill>
                  <a:schemeClr val="tx1"/>
                </a:solidFill>
                <a:latin typeface="+mn-ea"/>
              </a:rPr>
              <a:t>23</a:t>
            </a:r>
            <a:endParaRPr kumimoji="1" lang="ja-JP" altLang="en-US" sz="1400" dirty="0">
              <a:solidFill>
                <a:schemeClr val="tx1"/>
              </a:solidFill>
              <a:latin typeface="+mn-ea"/>
            </a:endParaRPr>
          </a:p>
        </p:txBody>
      </p:sp>
    </p:spTree>
    <p:extLst>
      <p:ext uri="{BB962C8B-B14F-4D97-AF65-F5344CB8AC3E}">
        <p14:creationId xmlns:p14="http://schemas.microsoft.com/office/powerpoint/2010/main" val="30279203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8768" y="8663"/>
            <a:ext cx="9914768" cy="461665"/>
          </a:xfrm>
          <a:prstGeom prst="rect">
            <a:avLst/>
          </a:prstGeom>
          <a:solidFill>
            <a:schemeClr val="accent5"/>
          </a:solidFill>
        </p:spPr>
        <p:txBody>
          <a:bodyPr wrap="square" rtlCol="0">
            <a:spAutoFit/>
          </a:bodyPr>
          <a:lstStyle/>
          <a:p>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１　</a:t>
            </a:r>
            <a:r>
              <a:rPr lang="ja-JP" altLang="en-US" sz="2400" dirty="0" smtClean="0">
                <a:solidFill>
                  <a:schemeClr val="bg1"/>
                </a:solidFill>
                <a:latin typeface="HGP創英角ｺﾞｼｯｸUB" panose="020B0900000000000000" pitchFamily="50" charset="-128"/>
                <a:ea typeface="HGP創英角ｺﾞｼｯｸUB" panose="020B0900000000000000" pitchFamily="50" charset="-128"/>
              </a:rPr>
              <a:t>これまでの懇話会　～　歳出に関していただいたご意見　～</a:t>
            </a:r>
            <a:endParaRPr lang="ja-JP" altLang="en-US" sz="2400" dirty="0">
              <a:solidFill>
                <a:schemeClr val="bg1"/>
              </a:solidFill>
              <a:latin typeface="HGP創英角ｺﾞｼｯｸUB" panose="020B0900000000000000" pitchFamily="50" charset="-128"/>
              <a:ea typeface="HGP創英角ｺﾞｼｯｸUB" panose="020B0900000000000000" pitchFamily="50" charset="-128"/>
            </a:endParaRPr>
          </a:p>
        </p:txBody>
      </p:sp>
      <p:graphicFrame>
        <p:nvGraphicFramePr>
          <p:cNvPr id="5" name="表 4"/>
          <p:cNvGraphicFramePr>
            <a:graphicFrameLocks noGrp="1"/>
          </p:cNvGraphicFramePr>
          <p:nvPr>
            <p:extLst>
              <p:ext uri="{D42A27DB-BD31-4B8C-83A1-F6EECF244321}">
                <p14:modId xmlns:p14="http://schemas.microsoft.com/office/powerpoint/2010/main" val="2379263666"/>
              </p:ext>
            </p:extLst>
          </p:nvPr>
        </p:nvGraphicFramePr>
        <p:xfrm>
          <a:off x="122178" y="801561"/>
          <a:ext cx="9636677" cy="5723728"/>
        </p:xfrm>
        <a:graphic>
          <a:graphicData uri="http://schemas.openxmlformats.org/drawingml/2006/table">
            <a:tbl>
              <a:tblPr firstRow="1" bandRow="1">
                <a:tableStyleId>{5C22544A-7EE6-4342-B048-85BDC9FD1C3A}</a:tableStyleId>
              </a:tblPr>
              <a:tblGrid>
                <a:gridCol w="1517436"/>
                <a:gridCol w="8119241"/>
              </a:tblGrid>
              <a:tr h="254950">
                <a:tc>
                  <a:txBody>
                    <a:bodyPr/>
                    <a:lstStyle/>
                    <a:p>
                      <a:pPr algn="ctr"/>
                      <a:r>
                        <a:rPr kumimoji="1" lang="ja-JP" altLang="en-US" sz="1200" dirty="0" smtClean="0">
                          <a:solidFill>
                            <a:schemeClr val="tx1"/>
                          </a:solidFill>
                        </a:rPr>
                        <a:t>項目</a:t>
                      </a:r>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solidFill>
                        </a:rPr>
                        <a:t>いただいたご意見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434953">
                <a:tc rowSpan="7">
                  <a:txBody>
                    <a:bodyPr/>
                    <a:lstStyle/>
                    <a:p>
                      <a:pPr algn="ctr" fontAlgn="ctr"/>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公共</a:t>
                      </a:r>
                      <a:r>
                        <a:rPr lang="ja-JP" altLang="en-US" sz="14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施設</a:t>
                      </a:r>
                      <a:endParaRPr lang="en-US" altLang="ja-JP" sz="1400" b="0" i="0" u="none" strike="noStrike" dirty="0" smtClean="0">
                        <a:solidFill>
                          <a:srgbClr val="000000"/>
                        </a:solidFill>
                        <a:effectLst/>
                        <a:latin typeface="ＭＳ Ｐゴシック" panose="020B0600070205080204" pitchFamily="50" charset="-128"/>
                        <a:ea typeface="ＭＳ Ｐゴシック" panose="020B0600070205080204" pitchFamily="50" charset="-128"/>
                      </a:endParaRPr>
                    </a:p>
                    <a:p>
                      <a:pPr algn="ctr" fontAlgn="ctr"/>
                      <a:endParaRPr lang="en-US" altLang="ja-JP" sz="1400" b="0" i="0" u="none" strike="noStrike" dirty="0" smtClean="0">
                        <a:solidFill>
                          <a:srgbClr val="000000"/>
                        </a:solidFill>
                        <a:effectLst/>
                        <a:latin typeface="ＭＳ Ｐゴシック" panose="020B0600070205080204" pitchFamily="50" charset="-128"/>
                        <a:ea typeface="ＭＳ Ｐゴシック" panose="020B0600070205080204" pitchFamily="50" charset="-128"/>
                      </a:endParaRPr>
                    </a:p>
                    <a:p>
                      <a:pPr algn="ctr" fontAlgn="ctr"/>
                      <a:r>
                        <a:rPr lang="ja-JP" altLang="en-US" sz="1400" b="0" i="0" u="none" strike="noStrike" dirty="0" smtClean="0">
                          <a:solidFill>
                            <a:schemeClr val="tx1"/>
                          </a:solidFill>
                          <a:effectLst/>
                          <a:latin typeface="ＭＳ Ｐゴシック" panose="020B0600070205080204" pitchFamily="50" charset="-128"/>
                          <a:ea typeface="ＭＳ Ｐゴシック" panose="020B0600070205080204" pitchFamily="50" charset="-128"/>
                        </a:rPr>
                        <a:t>（</a:t>
                      </a:r>
                      <a:r>
                        <a:rPr lang="en-US" altLang="ja-JP" sz="1400" b="0" i="0" u="none" strike="noStrike" dirty="0" smtClean="0">
                          <a:solidFill>
                            <a:schemeClr val="tx1"/>
                          </a:solidFill>
                          <a:effectLst/>
                          <a:latin typeface="ＭＳ Ｐゴシック" panose="020B0600070205080204" pitchFamily="50" charset="-128"/>
                          <a:ea typeface="ＭＳ Ｐゴシック" panose="020B0600070205080204" pitchFamily="50" charset="-128"/>
                        </a:rPr>
                        <a:t>P</a:t>
                      </a:r>
                      <a:r>
                        <a:rPr lang="ja-JP" altLang="en-US" sz="1400" b="0" i="0" u="none" strike="noStrike" dirty="0" smtClean="0">
                          <a:solidFill>
                            <a:schemeClr val="tx1"/>
                          </a:solidFill>
                          <a:effectLst/>
                          <a:latin typeface="ＭＳ Ｐゴシック" panose="020B0600070205080204" pitchFamily="50" charset="-128"/>
                          <a:ea typeface="ＭＳ Ｐゴシック" panose="020B0600070205080204" pitchFamily="50" charset="-128"/>
                        </a:rPr>
                        <a:t>４～）</a:t>
                      </a:r>
                      <a:endParaRPr lang="ja-JP" altLang="en-US" sz="1400" b="0" i="0" u="none" strike="noStrike" dirty="0">
                        <a:solidFill>
                          <a:schemeClr val="tx1"/>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ja-JP" altLang="en-US" sz="11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よさこい情報交流館やアニマルランドなど，無料</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で施設を利用できるのは非常に良いと思うが，今後のことを考える</a:t>
                      </a:r>
                      <a:r>
                        <a:rPr lang="ja-JP" altLang="en-US" sz="11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と，無料</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ばかりではいけないのではないか。また，施設の民営化の検討も必要ではないか。</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4953">
                <a:tc v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ja-JP" altLang="en-US" sz="11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高知市</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は県庁</a:t>
                      </a:r>
                      <a:r>
                        <a:rPr lang="ja-JP" altLang="en-US" sz="11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所在地と</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して様々な施設を持っているので，長期的な視点で集約化・複合化を進めて</a:t>
                      </a:r>
                      <a:r>
                        <a:rPr lang="ja-JP" altLang="en-US" sz="11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いく</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とともに，県も含めて，他団体と共同での施設の設置・管理ということも考えていただくのが良い。</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4953">
                <a:tc v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ja-JP" altLang="en-US" sz="11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公共</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施設マネジメントは，典型的な総論賛成・各論反対の世界だと思うので，進めるのは難しいと思うが，時間をかけて，事業課も含めた市全体で現状共有した上で，一つずつ実施できるかどうかを議論していくことが重要。</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68411">
                <a:tc v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ja-JP" altLang="en-US" sz="11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各施設についてはそれぞれ</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に財政措置があり，例えば文化施設等は一般財源負担が大きいが，一方で学校施設は交付税でしっかり措置されており，それらを一緒に考えることはできない。</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68411">
                <a:tc vMerge="1">
                  <a:txBody>
                    <a:bodyPr/>
                    <a:lstStyle/>
                    <a:p>
                      <a:endParaRPr kumimoji="1" lang="ja-JP" altLang="en-US"/>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100" b="0" i="0" u="none" strike="noStrike" dirty="0" smtClean="0">
                          <a:solidFill>
                            <a:srgbClr val="000000"/>
                          </a:solidFill>
                          <a:effectLst/>
                          <a:latin typeface="ＭＳ Ｐゴシック" panose="020B0600070205080204" pitchFamily="50" charset="-128"/>
                          <a:ea typeface="+mn-ea"/>
                        </a:rPr>
                        <a:t>　公共施設マネジメントについては，財政措置を含めて評価していかないと評価を誤るのではないか。</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68411">
                <a:tc v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ja-JP" altLang="en-US" sz="11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時代</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の変化に応じて，スクラップだけじゃ</a:t>
                      </a:r>
                      <a:r>
                        <a:rPr lang="ja-JP" altLang="en-US" sz="11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なく，一定</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のビルドも必要だと思う。公共施設マネジメント計画では，新たな公共施設が必要となった場合の維持費等以外に，経済効果や施設をつくることで得られる収入についても言及するべき。</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68411">
                <a:tc vMerge="1">
                  <a:txBody>
                    <a:bodyPr/>
                    <a:lstStyle/>
                    <a:p>
                      <a:pPr algn="ctr" fontAlgn="ct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100" b="0" i="0" u="none" strike="noStrike" dirty="0" smtClean="0">
                          <a:solidFill>
                            <a:srgbClr val="000000"/>
                          </a:solidFill>
                          <a:effectLst/>
                          <a:latin typeface="ＭＳ Ｐゴシック" panose="020B0600070205080204" pitchFamily="50" charset="-128"/>
                          <a:ea typeface="+mn-ea"/>
                        </a:rPr>
                        <a:t>　太陽光発電をもっと設置して電気代を削減しては。脱炭素の取組の</a:t>
                      </a:r>
                      <a:r>
                        <a:rPr lang="en-US" altLang="ja-JP" sz="1100" b="0" i="0" u="none" strike="noStrike" dirty="0" smtClean="0">
                          <a:solidFill>
                            <a:srgbClr val="000000"/>
                          </a:solidFill>
                          <a:effectLst/>
                          <a:latin typeface="ＭＳ Ｐゴシック" panose="020B0600070205080204" pitchFamily="50" charset="-128"/>
                          <a:ea typeface="+mn-ea"/>
                        </a:rPr>
                        <a:t>PR</a:t>
                      </a:r>
                      <a:r>
                        <a:rPr lang="ja-JP" altLang="en-US" sz="1100" b="0" i="0" u="none" strike="noStrike" dirty="0" smtClean="0">
                          <a:solidFill>
                            <a:srgbClr val="000000"/>
                          </a:solidFill>
                          <a:effectLst/>
                          <a:latin typeface="ＭＳ Ｐゴシック" panose="020B0600070205080204" pitchFamily="50" charset="-128"/>
                          <a:ea typeface="+mn-ea"/>
                        </a:rPr>
                        <a:t>にもなる。</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49437">
                <a:tc rowSpan="3">
                  <a:txBody>
                    <a:bodyPr/>
                    <a:lstStyle/>
                    <a:p>
                      <a:pPr algn="ctr" fontAlgn="ctr"/>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交付税</a:t>
                      </a:r>
                      <a:r>
                        <a:rPr lang="ja-JP" altLang="en-US" sz="14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措置</a:t>
                      </a:r>
                      <a:endParaRPr lang="en-US" altLang="ja-JP" sz="1400" b="0" i="0" u="none" strike="noStrike" dirty="0" smtClean="0">
                        <a:solidFill>
                          <a:srgbClr val="000000"/>
                        </a:solidFill>
                        <a:effectLst/>
                        <a:latin typeface="ＭＳ Ｐゴシック" panose="020B0600070205080204" pitchFamily="50" charset="-128"/>
                        <a:ea typeface="ＭＳ Ｐゴシック" panose="020B0600070205080204" pitchFamily="50" charset="-128"/>
                      </a:endParaRPr>
                    </a:p>
                    <a:p>
                      <a:pPr algn="ctr" fontAlgn="ctr"/>
                      <a:r>
                        <a:rPr lang="ja-JP" altLang="en-US" sz="1400" b="0" i="0" u="none" strike="noStrike" dirty="0" smtClean="0">
                          <a:solidFill>
                            <a:schemeClr val="tx1"/>
                          </a:solidFill>
                          <a:effectLst/>
                          <a:latin typeface="ＭＳ Ｐゴシック" panose="020B0600070205080204" pitchFamily="50" charset="-128"/>
                          <a:ea typeface="ＭＳ Ｐゴシック" panose="020B0600070205080204" pitchFamily="50" charset="-128"/>
                        </a:rPr>
                        <a:t>（</a:t>
                      </a:r>
                      <a:r>
                        <a:rPr lang="en-US" altLang="ja-JP" sz="1400" b="0" i="0" u="none" strike="noStrike" dirty="0" smtClean="0">
                          <a:solidFill>
                            <a:schemeClr val="tx1"/>
                          </a:solidFill>
                          <a:effectLst/>
                          <a:latin typeface="ＭＳ Ｐゴシック" panose="020B0600070205080204" pitchFamily="50" charset="-128"/>
                          <a:ea typeface="ＭＳ Ｐゴシック" panose="020B0600070205080204" pitchFamily="50" charset="-128"/>
                        </a:rPr>
                        <a:t>P10</a:t>
                      </a:r>
                      <a:r>
                        <a:rPr lang="ja-JP" altLang="en-US" sz="1400" b="0" i="0" u="none" strike="noStrike" dirty="0" smtClean="0">
                          <a:solidFill>
                            <a:schemeClr val="tx1"/>
                          </a:solidFill>
                          <a:effectLst/>
                          <a:latin typeface="ＭＳ Ｐゴシック" panose="020B0600070205080204" pitchFamily="50" charset="-128"/>
                          <a:ea typeface="ＭＳ Ｐゴシック" panose="020B0600070205080204" pitchFamily="50" charset="-128"/>
                        </a:rPr>
                        <a:t>～）</a:t>
                      </a:r>
                      <a:endParaRPr lang="en-US" altLang="ja-JP" sz="1400" b="0" i="0" u="none" strike="noStrike" dirty="0" smtClean="0">
                        <a:solidFill>
                          <a:schemeClr val="tx1"/>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ja-JP" altLang="en-US" sz="11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起債</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残高とそれに対する交付税措置率について，次回以降に示していただくと分かりやすい。</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80959">
                <a:tc v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ja-JP" altLang="en-US" sz="11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交付税</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措置がない起債を財源としている事業が増えると負担が大きくなってくる。財政当局でしっかりコントロールして，交付税措置率の高いものをしっかり使っていくことが，今後の財政状況の好転につながっていくのではないか。</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2938">
                <a:tc v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ja-JP" altLang="en-US" sz="11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例えば</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保育所の運営費について，交付税でどれぐらい算定されているかの資料があると，歳出のうち金額が大きいものについての評価がもっとしっかりできるのではないか。</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4580">
                <a:tc rowSpan="3">
                  <a:txBody>
                    <a:bodyPr/>
                    <a:lstStyle/>
                    <a:p>
                      <a:pPr algn="ctr" fontAlgn="ctr"/>
                      <a:r>
                        <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rPr>
                        <a:t>その他</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fontAlgn="ctr"/>
                      <a:r>
                        <a:rPr lang="ja-JP" altLang="en-US" sz="11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歳出</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は必要なものしかしておらず，取捨選択が必要。分析は分かりやすく示す</a:t>
                      </a:r>
                      <a:r>
                        <a:rPr lang="ja-JP" altLang="en-US" sz="11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べき。</a:t>
                      </a:r>
                      <a:endPar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34580">
                <a:tc v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fontAlgn="ctr"/>
                      <a:r>
                        <a:rPr lang="ja-JP" altLang="en-US" sz="11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弱み</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を強みに変えることが重要。元気な高齢者を増やし医療費・扶助費を削減</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68411">
                <a:tc v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ctr"/>
                      <a:r>
                        <a:rPr lang="ja-JP" altLang="en-US" sz="11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収支</a:t>
                      </a:r>
                      <a:r>
                        <a:rPr lang="ja-JP" alt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rPr>
                        <a:t>推計については，令和５年度に策定した財政健全化プラン時の推計からもかなり変わっている。このように，財政収支見通しは毎年度の時点更新を行っていかないと，財政健全化を市民とともに進めるということにはならない。</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3" name="テキスト ボックス 2"/>
          <p:cNvSpPr txBox="1"/>
          <p:nvPr/>
        </p:nvSpPr>
        <p:spPr>
          <a:xfrm>
            <a:off x="122178" y="470328"/>
            <a:ext cx="4051616" cy="369332"/>
          </a:xfrm>
          <a:prstGeom prst="rect">
            <a:avLst/>
          </a:prstGeom>
          <a:noFill/>
        </p:spPr>
        <p:txBody>
          <a:bodyPr wrap="square" rtlCol="0">
            <a:spAutoFit/>
          </a:bodyPr>
          <a:lstStyle/>
          <a:p>
            <a:r>
              <a:rPr kumimoji="1" lang="en-US" altLang="ja-JP" dirty="0" smtClean="0"/>
              <a:t>【</a:t>
            </a:r>
            <a:r>
              <a:rPr kumimoji="1" lang="ja-JP" altLang="en-US" dirty="0" smtClean="0"/>
              <a:t>再掲</a:t>
            </a:r>
            <a:r>
              <a:rPr kumimoji="1" lang="en-US" altLang="ja-JP" dirty="0" smtClean="0"/>
              <a:t>】</a:t>
            </a:r>
            <a:r>
              <a:rPr kumimoji="1" lang="ja-JP" altLang="en-US" dirty="0" smtClean="0"/>
              <a:t>歳出に係るご意見</a:t>
            </a:r>
            <a:endParaRPr kumimoji="1" lang="ja-JP" altLang="en-US" dirty="0"/>
          </a:p>
        </p:txBody>
      </p:sp>
      <p:sp>
        <p:nvSpPr>
          <p:cNvPr id="6" name="スライド番号プレースホルダー 1"/>
          <p:cNvSpPr>
            <a:spLocks noGrp="1"/>
          </p:cNvSpPr>
          <p:nvPr>
            <p:ph type="sldNum" sz="quarter" idx="12"/>
          </p:nvPr>
        </p:nvSpPr>
        <p:spPr>
          <a:xfrm>
            <a:off x="7621388" y="6505920"/>
            <a:ext cx="2228850" cy="365125"/>
          </a:xfrm>
        </p:spPr>
        <p:txBody>
          <a:bodyPr/>
          <a:lstStyle/>
          <a:p>
            <a:r>
              <a:rPr kumimoji="1" lang="ja-JP" altLang="en-US" sz="1800" dirty="0" smtClean="0">
                <a:solidFill>
                  <a:schemeClr val="tx1"/>
                </a:solidFill>
              </a:rPr>
              <a:t>３</a:t>
            </a:r>
            <a:endParaRPr kumimoji="1" lang="ja-JP" altLang="en-US" sz="1400" dirty="0">
              <a:solidFill>
                <a:schemeClr val="tx1"/>
              </a:solidFill>
            </a:endParaRPr>
          </a:p>
        </p:txBody>
      </p:sp>
    </p:spTree>
    <p:extLst>
      <p:ext uri="{BB962C8B-B14F-4D97-AF65-F5344CB8AC3E}">
        <p14:creationId xmlns:p14="http://schemas.microsoft.com/office/powerpoint/2010/main" val="11645594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586047" y="2453912"/>
            <a:ext cx="7281728" cy="1015663"/>
          </a:xfrm>
          <a:prstGeom prst="rect">
            <a:avLst/>
          </a:prstGeom>
          <a:noFill/>
        </p:spPr>
        <p:txBody>
          <a:bodyPr wrap="square" rtlCol="0">
            <a:spAutoFit/>
          </a:bodyPr>
          <a:lstStyle/>
          <a:p>
            <a:r>
              <a:rPr kumimoji="1" lang="ja-JP" altLang="en-US" sz="6000" dirty="0" smtClean="0">
                <a:latin typeface="HGP創英角ｺﾞｼｯｸUB" panose="020B0900000000000000" pitchFamily="50" charset="-128"/>
                <a:ea typeface="HGP創英角ｺﾞｼｯｸUB" panose="020B0900000000000000" pitchFamily="50" charset="-128"/>
              </a:rPr>
              <a:t>２　公共施設について</a:t>
            </a:r>
            <a:endParaRPr kumimoji="1" lang="ja-JP" altLang="en-US" sz="6000" dirty="0">
              <a:latin typeface="HGP創英角ｺﾞｼｯｸUB" panose="020B0900000000000000" pitchFamily="50" charset="-128"/>
              <a:ea typeface="HGP創英角ｺﾞｼｯｸUB" panose="020B0900000000000000" pitchFamily="50" charset="-128"/>
            </a:endParaRPr>
          </a:p>
        </p:txBody>
      </p:sp>
      <p:sp>
        <p:nvSpPr>
          <p:cNvPr id="4" name="スライド番号プレースホルダー 1"/>
          <p:cNvSpPr>
            <a:spLocks noGrp="1"/>
          </p:cNvSpPr>
          <p:nvPr>
            <p:ph type="sldNum" sz="quarter" idx="12"/>
          </p:nvPr>
        </p:nvSpPr>
        <p:spPr>
          <a:xfrm>
            <a:off x="7677149" y="6492875"/>
            <a:ext cx="2228850" cy="365125"/>
          </a:xfrm>
        </p:spPr>
        <p:txBody>
          <a:bodyPr/>
          <a:lstStyle/>
          <a:p>
            <a:r>
              <a:rPr kumimoji="1" lang="ja-JP" altLang="en-US" sz="1800" dirty="0" smtClean="0">
                <a:solidFill>
                  <a:schemeClr val="tx1"/>
                </a:solidFill>
              </a:rPr>
              <a:t>４</a:t>
            </a:r>
            <a:endParaRPr kumimoji="1" lang="ja-JP" altLang="en-US" sz="1400" dirty="0">
              <a:solidFill>
                <a:schemeClr val="tx1"/>
              </a:solidFill>
            </a:endParaRPr>
          </a:p>
        </p:txBody>
      </p:sp>
    </p:spTree>
    <p:extLst>
      <p:ext uri="{BB962C8B-B14F-4D97-AF65-F5344CB8AC3E}">
        <p14:creationId xmlns:p14="http://schemas.microsoft.com/office/powerpoint/2010/main" val="27885328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7"/>
          <p:cNvSpPr/>
          <p:nvPr/>
        </p:nvSpPr>
        <p:spPr>
          <a:xfrm>
            <a:off x="0" y="0"/>
            <a:ext cx="9906000" cy="47257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20" name="テキスト ボックス 19"/>
          <p:cNvSpPr txBox="1"/>
          <p:nvPr/>
        </p:nvSpPr>
        <p:spPr>
          <a:xfrm>
            <a:off x="108327" y="-40838"/>
            <a:ext cx="7912267" cy="461665"/>
          </a:xfrm>
          <a:prstGeom prst="rect">
            <a:avLst/>
          </a:prstGeom>
          <a:noFill/>
        </p:spPr>
        <p:txBody>
          <a:bodyPr wrap="square" rtlCol="0">
            <a:spAutoFit/>
          </a:bodyPr>
          <a:lstStyle/>
          <a:p>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２</a:t>
            </a:r>
            <a:r>
              <a:rPr lang="ja-JP" altLang="en-US" sz="2400" dirty="0" smtClean="0">
                <a:solidFill>
                  <a:schemeClr val="bg1"/>
                </a:solidFill>
                <a:latin typeface="HGP創英角ｺﾞｼｯｸUB" panose="020B0900000000000000" pitchFamily="50" charset="-128"/>
                <a:ea typeface="HGP創英角ｺﾞｼｯｸUB" panose="020B0900000000000000" pitchFamily="50" charset="-128"/>
              </a:rPr>
              <a:t>　</a:t>
            </a:r>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公共</a:t>
            </a:r>
            <a:r>
              <a:rPr lang="ja-JP" altLang="en-US" sz="2400" dirty="0" smtClean="0">
                <a:solidFill>
                  <a:schemeClr val="bg1"/>
                </a:solidFill>
                <a:latin typeface="HGP創英角ｺﾞｼｯｸUB" panose="020B0900000000000000" pitchFamily="50" charset="-128"/>
                <a:ea typeface="HGP創英角ｺﾞｼｯｸUB" panose="020B0900000000000000" pitchFamily="50" charset="-128"/>
              </a:rPr>
              <a:t>施設について　～　主な公共施設　～</a:t>
            </a:r>
            <a:endParaRPr lang="ja-JP" altLang="en-US" sz="24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22" name="テキスト ボックス 21"/>
          <p:cNvSpPr txBox="1"/>
          <p:nvPr/>
        </p:nvSpPr>
        <p:spPr>
          <a:xfrm>
            <a:off x="-125202" y="456261"/>
            <a:ext cx="6583151" cy="307777"/>
          </a:xfrm>
          <a:prstGeom prst="rect">
            <a:avLst/>
          </a:prstGeom>
          <a:noFill/>
          <a:ln>
            <a:noFill/>
          </a:ln>
        </p:spPr>
        <p:txBody>
          <a:bodyPr wrap="square" rtlCol="0">
            <a:spAutoFit/>
          </a:bodyPr>
          <a:lstStyle/>
          <a:p>
            <a:r>
              <a:rPr lang="en-US" altLang="ja-JP" sz="1400" dirty="0" smtClean="0">
                <a:latin typeface="HGS創英角ｺﾞｼｯｸUB" panose="020B0900000000000000" pitchFamily="50" charset="-128"/>
                <a:ea typeface="HGS創英角ｺﾞｼｯｸUB" panose="020B0900000000000000" pitchFamily="50" charset="-128"/>
              </a:rPr>
              <a:t>【</a:t>
            </a:r>
            <a:r>
              <a:rPr lang="ja-JP" altLang="en-US" sz="1400" dirty="0" smtClean="0">
                <a:latin typeface="HGS創英角ｺﾞｼｯｸUB" panose="020B0900000000000000" pitchFamily="50" charset="-128"/>
                <a:ea typeface="HGS創英角ｺﾞｼｯｸUB" panose="020B0900000000000000" pitchFamily="50" charset="-128"/>
              </a:rPr>
              <a:t>主</a:t>
            </a:r>
            <a:r>
              <a:rPr lang="ja-JP" altLang="en-US" sz="1400" dirty="0">
                <a:latin typeface="HGS創英角ｺﾞｼｯｸUB" panose="020B0900000000000000" pitchFamily="50" charset="-128"/>
                <a:ea typeface="HGS創英角ｺﾞｼｯｸUB" panose="020B0900000000000000" pitchFamily="50" charset="-128"/>
              </a:rPr>
              <a:t>な</a:t>
            </a:r>
            <a:r>
              <a:rPr lang="ja-JP" altLang="en-US" sz="1400" dirty="0" smtClean="0">
                <a:latin typeface="HGS創英角ｺﾞｼｯｸUB" panose="020B0900000000000000" pitchFamily="50" charset="-128"/>
                <a:ea typeface="HGS創英角ｺﾞｼｯｸUB" panose="020B0900000000000000" pitchFamily="50" charset="-128"/>
              </a:rPr>
              <a:t>施設管理運営費</a:t>
            </a:r>
            <a:r>
              <a:rPr lang="ja-JP" altLang="en-US" sz="1050" dirty="0" smtClean="0">
                <a:latin typeface="HGS創英角ｺﾞｼｯｸUB" panose="020B0900000000000000" pitchFamily="50" charset="-128"/>
                <a:ea typeface="HGS創英角ｺﾞｼｯｸUB" panose="020B0900000000000000" pitchFamily="50" charset="-128"/>
              </a:rPr>
              <a:t>（一般財源負担が</a:t>
            </a:r>
            <a:r>
              <a:rPr lang="en-US" altLang="ja-JP" sz="1050" dirty="0" smtClean="0">
                <a:latin typeface="HGS創英角ｺﾞｼｯｸUB" panose="020B0900000000000000" pitchFamily="50" charset="-128"/>
                <a:ea typeface="HGS創英角ｺﾞｼｯｸUB" panose="020B0900000000000000" pitchFamily="50" charset="-128"/>
              </a:rPr>
              <a:t>1</a:t>
            </a:r>
            <a:r>
              <a:rPr lang="ja-JP" altLang="en-US" sz="1050" dirty="0" smtClean="0">
                <a:latin typeface="HGS創英角ｺﾞｼｯｸUB" panose="020B0900000000000000" pitchFamily="50" charset="-128"/>
                <a:ea typeface="HGS創英角ｺﾞｼｯｸUB" panose="020B0900000000000000" pitchFamily="50" charset="-128"/>
              </a:rPr>
              <a:t>千万円以上のもの）</a:t>
            </a:r>
            <a:r>
              <a:rPr lang="en-US" altLang="ja-JP" sz="1400" dirty="0" smtClean="0">
                <a:latin typeface="HGS創英角ｺﾞｼｯｸUB" panose="020B0900000000000000" pitchFamily="50" charset="-128"/>
                <a:ea typeface="HGS創英角ｺﾞｼｯｸUB" panose="020B0900000000000000" pitchFamily="50" charset="-128"/>
              </a:rPr>
              <a:t>】</a:t>
            </a:r>
            <a:r>
              <a:rPr lang="ja-JP" altLang="en-US" sz="1400" dirty="0">
                <a:latin typeface="HGS創英角ｺﾞｼｯｸUB" panose="020B0900000000000000" pitchFamily="50" charset="-128"/>
                <a:ea typeface="HGS創英角ｺﾞｼｯｸUB" panose="020B0900000000000000" pitchFamily="50" charset="-128"/>
              </a:rPr>
              <a:t>　</a:t>
            </a:r>
            <a:r>
              <a:rPr lang="en-US" altLang="ja-JP" sz="1050" dirty="0" smtClean="0">
                <a:latin typeface="HGS創英角ｺﾞｼｯｸUB" panose="020B0900000000000000" pitchFamily="50" charset="-128"/>
                <a:ea typeface="HGS創英角ｺﾞｼｯｸUB" panose="020B0900000000000000" pitchFamily="50" charset="-128"/>
              </a:rPr>
              <a:t>※</a:t>
            </a:r>
            <a:r>
              <a:rPr lang="ja-JP" altLang="en-US" sz="1050" dirty="0" smtClean="0">
                <a:latin typeface="HGS創英角ｺﾞｼｯｸUB" panose="020B0900000000000000" pitchFamily="50" charset="-128"/>
                <a:ea typeface="HGS創英角ｺﾞｼｯｸUB" panose="020B0900000000000000" pitchFamily="50" charset="-128"/>
              </a:rPr>
              <a:t> 金額は</a:t>
            </a:r>
            <a:r>
              <a:rPr lang="en-US" altLang="ja-JP" sz="1050" dirty="0" smtClean="0">
                <a:latin typeface="HGS創英角ｺﾞｼｯｸUB" panose="020B0900000000000000" pitchFamily="50" charset="-128"/>
                <a:ea typeface="HGS創英角ｺﾞｼｯｸUB" panose="020B0900000000000000" pitchFamily="50" charset="-128"/>
              </a:rPr>
              <a:t>R6</a:t>
            </a:r>
            <a:r>
              <a:rPr lang="ja-JP" altLang="en-US" sz="1050" dirty="0" smtClean="0">
                <a:latin typeface="HGS創英角ｺﾞｼｯｸUB" panose="020B0900000000000000" pitchFamily="50" charset="-128"/>
                <a:ea typeface="HGS創英角ｺﾞｼｯｸUB" panose="020B0900000000000000" pitchFamily="50" charset="-128"/>
              </a:rPr>
              <a:t>当初予算額</a:t>
            </a:r>
            <a:r>
              <a:rPr lang="ja-JP" altLang="en-US" sz="1050" dirty="0" smtClean="0">
                <a:latin typeface="+mn-ea"/>
              </a:rPr>
              <a:t>　</a:t>
            </a:r>
            <a:endParaRPr lang="en-US" altLang="ja-JP" sz="1050" dirty="0">
              <a:latin typeface="+mn-ea"/>
            </a:endParaRPr>
          </a:p>
        </p:txBody>
      </p:sp>
      <p:sp>
        <p:nvSpPr>
          <p:cNvPr id="7" name="テキスト ボックス 6"/>
          <p:cNvSpPr txBox="1"/>
          <p:nvPr/>
        </p:nvSpPr>
        <p:spPr>
          <a:xfrm>
            <a:off x="8599365" y="529241"/>
            <a:ext cx="1011360" cy="261610"/>
          </a:xfrm>
          <a:prstGeom prst="rect">
            <a:avLst/>
          </a:prstGeom>
          <a:noFill/>
        </p:spPr>
        <p:txBody>
          <a:bodyPr wrap="square" rtlCol="0">
            <a:spAutoFit/>
          </a:bodyPr>
          <a:lstStyle/>
          <a:p>
            <a:r>
              <a:rPr kumimoji="1" lang="ja-JP" altLang="en-US" sz="1100" dirty="0" smtClean="0"/>
              <a:t>（単位：千円）</a:t>
            </a:r>
            <a:endParaRPr kumimoji="1" lang="ja-JP" altLang="en-US" sz="1100" dirty="0"/>
          </a:p>
        </p:txBody>
      </p:sp>
      <p:sp>
        <p:nvSpPr>
          <p:cNvPr id="9" name="テキスト ボックス 8"/>
          <p:cNvSpPr txBox="1"/>
          <p:nvPr/>
        </p:nvSpPr>
        <p:spPr>
          <a:xfrm>
            <a:off x="4730328" y="6201906"/>
            <a:ext cx="5031147" cy="577081"/>
          </a:xfrm>
          <a:prstGeom prst="rect">
            <a:avLst/>
          </a:prstGeom>
          <a:noFill/>
        </p:spPr>
        <p:txBody>
          <a:bodyPr wrap="square" rtlCol="0">
            <a:spAutoFit/>
          </a:bodyPr>
          <a:lstStyle/>
          <a:p>
            <a:r>
              <a:rPr lang="en-US" altLang="ja-JP" sz="1050" dirty="0" smtClean="0">
                <a:latin typeface="UD デジタル 教科書体 N-B" panose="02020700000000000000" pitchFamily="17" charset="-128"/>
                <a:ea typeface="UD デジタル 教科書体 N-B" panose="02020700000000000000" pitchFamily="17" charset="-128"/>
              </a:rPr>
              <a:t>※ </a:t>
            </a:r>
            <a:r>
              <a:rPr lang="ja-JP" altLang="en-US" sz="1050" dirty="0" smtClean="0">
                <a:latin typeface="UD デジタル 教科書体 N-B" panose="02020700000000000000" pitchFamily="17" charset="-128"/>
                <a:ea typeface="UD デジタル 教科書体 N-B" panose="02020700000000000000" pitchFamily="17" charset="-128"/>
              </a:rPr>
              <a:t>これらの</a:t>
            </a:r>
            <a:r>
              <a:rPr kumimoji="1" lang="ja-JP" altLang="en-US" sz="1050" dirty="0" smtClean="0">
                <a:latin typeface="UD デジタル 教科書体 N-B" panose="02020700000000000000" pitchFamily="17" charset="-128"/>
                <a:ea typeface="UD デジタル 教科書体 N-B" panose="02020700000000000000" pitchFamily="17" charset="-128"/>
              </a:rPr>
              <a:t>施設の管理運営費については，施設数や規模による交付税措置の</a:t>
            </a:r>
            <a:endParaRPr kumimoji="1" lang="en-US" altLang="ja-JP" sz="1050" dirty="0" smtClean="0">
              <a:latin typeface="UD デジタル 教科書体 N-B" panose="02020700000000000000" pitchFamily="17" charset="-128"/>
              <a:ea typeface="UD デジタル 教科書体 N-B" panose="02020700000000000000" pitchFamily="17" charset="-128"/>
            </a:endParaRPr>
          </a:p>
          <a:p>
            <a:r>
              <a:rPr lang="ja-JP" altLang="en-US" sz="1050" dirty="0">
                <a:latin typeface="UD デジタル 教科書体 N-B" panose="02020700000000000000" pitchFamily="17" charset="-128"/>
                <a:ea typeface="UD デジタル 教科書体 N-B" panose="02020700000000000000" pitchFamily="17" charset="-128"/>
              </a:rPr>
              <a:t>　 </a:t>
            </a:r>
            <a:r>
              <a:rPr kumimoji="1" lang="ja-JP" altLang="en-US" sz="1050" dirty="0" smtClean="0">
                <a:latin typeface="UD デジタル 教科書体 N-B" panose="02020700000000000000" pitchFamily="17" charset="-128"/>
                <a:ea typeface="UD デジタル 教科書体 N-B" panose="02020700000000000000" pitchFamily="17" charset="-128"/>
              </a:rPr>
              <a:t>増減は</a:t>
            </a:r>
            <a:r>
              <a:rPr lang="ja-JP" altLang="en-US" sz="1050" dirty="0" err="1">
                <a:latin typeface="UD デジタル 教科書体 N-B" panose="02020700000000000000" pitchFamily="17" charset="-128"/>
                <a:ea typeface="UD デジタル 教科書体 N-B" panose="02020700000000000000" pitchFamily="17" charset="-128"/>
              </a:rPr>
              <a:t>無</a:t>
            </a:r>
            <a:r>
              <a:rPr lang="ja-JP" altLang="en-US" sz="1050" dirty="0" err="1" smtClean="0">
                <a:latin typeface="UD デジタル 教科書体 N-B" panose="02020700000000000000" pitchFamily="17" charset="-128"/>
                <a:ea typeface="UD デジタル 教科書体 N-B" panose="02020700000000000000" pitchFamily="17" charset="-128"/>
              </a:rPr>
              <a:t>し</a:t>
            </a:r>
            <a:endParaRPr lang="en-US" altLang="ja-JP" sz="1050" dirty="0" smtClean="0">
              <a:latin typeface="UD デジタル 教科書体 N-B" panose="02020700000000000000" pitchFamily="17" charset="-128"/>
              <a:ea typeface="UD デジタル 教科書体 N-B" panose="02020700000000000000" pitchFamily="17" charset="-128"/>
            </a:endParaRPr>
          </a:p>
          <a:p>
            <a:r>
              <a:rPr kumimoji="1" lang="en-US" altLang="ja-JP" sz="1050" dirty="0" smtClean="0">
                <a:latin typeface="UD デジタル 教科書体 N-B" panose="02020700000000000000" pitchFamily="17" charset="-128"/>
                <a:ea typeface="UD デジタル 教科書体 N-B" panose="02020700000000000000" pitchFamily="17" charset="-128"/>
              </a:rPr>
              <a:t>※</a:t>
            </a:r>
            <a:r>
              <a:rPr lang="ja-JP" altLang="en-US" sz="1050" dirty="0" smtClean="0">
                <a:latin typeface="UD デジタル 教科書体 N-B" panose="02020700000000000000" pitchFamily="17" charset="-128"/>
                <a:ea typeface="UD デジタル 教科書体 N-B" panose="02020700000000000000" pitchFamily="17" charset="-128"/>
              </a:rPr>
              <a:t> 学校</a:t>
            </a:r>
            <a:r>
              <a:rPr lang="en-US" altLang="ja-JP" sz="1050" dirty="0" smtClean="0">
                <a:latin typeface="UD デジタル 教科書体 N-B" panose="02020700000000000000" pitchFamily="17" charset="-128"/>
                <a:ea typeface="UD デジタル 教科書体 N-B" panose="02020700000000000000" pitchFamily="17" charset="-128"/>
              </a:rPr>
              <a:t>,</a:t>
            </a:r>
            <a:r>
              <a:rPr lang="ja-JP" altLang="en-US" sz="1050" dirty="0" smtClean="0">
                <a:latin typeface="UD デジタル 教科書体 N-B" panose="02020700000000000000" pitchFamily="17" charset="-128"/>
                <a:ea typeface="UD デジタル 教科書体 N-B" panose="02020700000000000000" pitchFamily="17" charset="-128"/>
              </a:rPr>
              <a:t>保育所</a:t>
            </a:r>
            <a:r>
              <a:rPr lang="en-US" altLang="ja-JP" sz="1050" dirty="0" smtClean="0">
                <a:latin typeface="UD デジタル 教科書体 N-B" panose="02020700000000000000" pitchFamily="17" charset="-128"/>
                <a:ea typeface="UD デジタル 教科書体 N-B" panose="02020700000000000000" pitchFamily="17" charset="-128"/>
              </a:rPr>
              <a:t>,</a:t>
            </a:r>
            <a:r>
              <a:rPr lang="ja-JP" altLang="en-US" sz="1050" dirty="0" smtClean="0">
                <a:latin typeface="UD デジタル 教科書体 N-B" panose="02020700000000000000" pitchFamily="17" charset="-128"/>
                <a:ea typeface="UD デジタル 教科書体 N-B" panose="02020700000000000000" pitchFamily="17" charset="-128"/>
              </a:rPr>
              <a:t>公園は施設数等に応じた交付税措置があるため，除外している</a:t>
            </a:r>
            <a:endParaRPr kumimoji="1" lang="ja-JP" altLang="en-US" sz="1050" dirty="0">
              <a:latin typeface="UD デジタル 教科書体 N-B" panose="02020700000000000000" pitchFamily="17" charset="-128"/>
              <a:ea typeface="UD デジタル 教科書体 N-B" panose="02020700000000000000" pitchFamily="17" charset="-128"/>
            </a:endParaRPr>
          </a:p>
        </p:txBody>
      </p:sp>
      <p:sp>
        <p:nvSpPr>
          <p:cNvPr id="10" name="スライド番号プレースホルダー 1"/>
          <p:cNvSpPr>
            <a:spLocks noGrp="1"/>
          </p:cNvSpPr>
          <p:nvPr>
            <p:ph type="sldNum" sz="quarter" idx="12"/>
          </p:nvPr>
        </p:nvSpPr>
        <p:spPr>
          <a:xfrm>
            <a:off x="7677150" y="6478358"/>
            <a:ext cx="2228850" cy="365125"/>
          </a:xfrm>
        </p:spPr>
        <p:txBody>
          <a:bodyPr/>
          <a:lstStyle/>
          <a:p>
            <a:r>
              <a:rPr kumimoji="1" lang="ja-JP" altLang="en-US" sz="1800" dirty="0" smtClean="0">
                <a:solidFill>
                  <a:schemeClr val="tx1"/>
                </a:solidFill>
              </a:rPr>
              <a:t>５</a:t>
            </a:r>
            <a:endParaRPr kumimoji="1" lang="ja-JP" altLang="en-US" sz="1400" dirty="0">
              <a:solidFill>
                <a:schemeClr val="tx1"/>
              </a:solidFill>
            </a:endParaRPr>
          </a:p>
        </p:txBody>
      </p:sp>
      <p:pic>
        <p:nvPicPr>
          <p:cNvPr id="306" name="図 305"/>
          <p:cNvPicPr>
            <a:picLocks noChangeAspect="1"/>
          </p:cNvPicPr>
          <p:nvPr/>
        </p:nvPicPr>
        <p:blipFill>
          <a:blip r:embed="rId3"/>
          <a:stretch>
            <a:fillRect/>
          </a:stretch>
        </p:blipFill>
        <p:spPr>
          <a:xfrm>
            <a:off x="108327" y="781326"/>
            <a:ext cx="4581458" cy="5717800"/>
          </a:xfrm>
          <a:prstGeom prst="rect">
            <a:avLst/>
          </a:prstGeom>
        </p:spPr>
      </p:pic>
      <p:pic>
        <p:nvPicPr>
          <p:cNvPr id="307" name="図 306"/>
          <p:cNvPicPr>
            <a:picLocks noChangeAspect="1"/>
          </p:cNvPicPr>
          <p:nvPr/>
        </p:nvPicPr>
        <p:blipFill>
          <a:blip r:embed="rId4"/>
          <a:stretch>
            <a:fillRect/>
          </a:stretch>
        </p:blipFill>
        <p:spPr>
          <a:xfrm>
            <a:off x="4905375" y="790851"/>
            <a:ext cx="4581458" cy="5400835"/>
          </a:xfrm>
          <a:prstGeom prst="rect">
            <a:avLst/>
          </a:prstGeom>
        </p:spPr>
      </p:pic>
    </p:spTree>
    <p:extLst>
      <p:ext uri="{BB962C8B-B14F-4D97-AF65-F5344CB8AC3E}">
        <p14:creationId xmlns:p14="http://schemas.microsoft.com/office/powerpoint/2010/main" val="20235195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8768" y="8663"/>
            <a:ext cx="9914768" cy="461665"/>
          </a:xfrm>
          <a:prstGeom prst="rect">
            <a:avLst/>
          </a:prstGeom>
          <a:solidFill>
            <a:schemeClr val="accent5"/>
          </a:solidFill>
        </p:spPr>
        <p:txBody>
          <a:bodyPr wrap="square" rtlCol="0">
            <a:spAutoFit/>
          </a:bodyPr>
          <a:lstStyle/>
          <a:p>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２　</a:t>
            </a:r>
            <a:r>
              <a:rPr lang="ja-JP" altLang="en-US" sz="2400" dirty="0" smtClean="0">
                <a:solidFill>
                  <a:schemeClr val="bg1"/>
                </a:solidFill>
                <a:latin typeface="HGP創英角ｺﾞｼｯｸUB" panose="020B0900000000000000" pitchFamily="50" charset="-128"/>
                <a:ea typeface="HGP創英角ｺﾞｼｯｸUB" panose="020B0900000000000000" pitchFamily="50" charset="-128"/>
              </a:rPr>
              <a:t>公共施設について　～　公共施設マネジメントの必要性　～</a:t>
            </a:r>
            <a:endParaRPr lang="ja-JP" altLang="en-US" sz="24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2" name="テキスト ボックス 1"/>
          <p:cNvSpPr txBox="1"/>
          <p:nvPr/>
        </p:nvSpPr>
        <p:spPr>
          <a:xfrm>
            <a:off x="621311" y="846691"/>
            <a:ext cx="7824189" cy="523220"/>
          </a:xfrm>
          <a:prstGeom prst="rect">
            <a:avLst/>
          </a:prstGeom>
          <a:noFill/>
        </p:spPr>
        <p:txBody>
          <a:bodyPr wrap="square" rtlCol="0">
            <a:spAutoFit/>
          </a:bodyPr>
          <a:lstStyle/>
          <a:p>
            <a:r>
              <a:rPr kumimoji="1" lang="ja-JP" altLang="en-US" sz="2800" dirty="0" smtClean="0">
                <a:solidFill>
                  <a:srgbClr val="C00000"/>
                </a:solidFill>
                <a:latin typeface="UD デジタル 教科書体 NP-B" panose="02020700000000000000" pitchFamily="18" charset="-128"/>
                <a:ea typeface="UD デジタル 教科書体 NP-B" panose="02020700000000000000" pitchFamily="18" charset="-128"/>
              </a:rPr>
              <a:t>今の規模の公共施設を維持することは困難</a:t>
            </a:r>
            <a:endParaRPr kumimoji="1" lang="ja-JP" altLang="en-US" sz="2800" dirty="0">
              <a:solidFill>
                <a:srgbClr val="C00000"/>
              </a:solidFill>
              <a:latin typeface="UD デジタル 教科書体 NP-B" panose="02020700000000000000" pitchFamily="18" charset="-128"/>
              <a:ea typeface="UD デジタル 教科書体 NP-B" panose="02020700000000000000" pitchFamily="18" charset="-128"/>
            </a:endParaRPr>
          </a:p>
        </p:txBody>
      </p:sp>
      <p:sp>
        <p:nvSpPr>
          <p:cNvPr id="5" name="テキスト ボックス 4"/>
          <p:cNvSpPr txBox="1"/>
          <p:nvPr/>
        </p:nvSpPr>
        <p:spPr>
          <a:xfrm>
            <a:off x="185127" y="470328"/>
            <a:ext cx="4763489" cy="369332"/>
          </a:xfrm>
          <a:prstGeom prst="rect">
            <a:avLst/>
          </a:prstGeom>
          <a:noFill/>
        </p:spPr>
        <p:txBody>
          <a:bodyPr wrap="square" rtlCol="0">
            <a:spAutoFit/>
          </a:bodyPr>
          <a:lstStyle/>
          <a:p>
            <a:r>
              <a:rPr kumimoji="1" lang="ja-JP" altLang="en-US" dirty="0" smtClean="0"/>
              <a:t>人口減少や財政状況等を考慮すると</a:t>
            </a:r>
            <a:r>
              <a:rPr kumimoji="1" lang="en-US" altLang="ja-JP" dirty="0" smtClean="0"/>
              <a:t>…</a:t>
            </a:r>
            <a:endParaRPr kumimoji="1" lang="ja-JP" altLang="en-US" dirty="0"/>
          </a:p>
        </p:txBody>
      </p:sp>
      <p:sp>
        <p:nvSpPr>
          <p:cNvPr id="3" name="角丸四角形 2"/>
          <p:cNvSpPr/>
          <p:nvPr/>
        </p:nvSpPr>
        <p:spPr>
          <a:xfrm>
            <a:off x="3860800" y="1258826"/>
            <a:ext cx="7594600" cy="5842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rPr>
              <a:t>適切に維持管理をするためには縮小が必要</a:t>
            </a:r>
            <a:endParaRPr kumimoji="1" lang="ja-JP" altLang="en-US" dirty="0">
              <a:solidFill>
                <a:schemeClr val="tx1"/>
              </a:solidFill>
            </a:endParaRPr>
          </a:p>
        </p:txBody>
      </p:sp>
      <p:sp>
        <p:nvSpPr>
          <p:cNvPr id="8" name="テキスト ボックス 7"/>
          <p:cNvSpPr txBox="1"/>
          <p:nvPr/>
        </p:nvSpPr>
        <p:spPr>
          <a:xfrm>
            <a:off x="2580248" y="2125638"/>
            <a:ext cx="4475279" cy="646331"/>
          </a:xfrm>
          <a:prstGeom prst="rect">
            <a:avLst/>
          </a:prstGeom>
          <a:noFill/>
        </p:spPr>
        <p:txBody>
          <a:bodyPr wrap="square" rtlCol="0">
            <a:spAutoFit/>
          </a:bodyPr>
          <a:lstStyle/>
          <a:p>
            <a:r>
              <a:rPr kumimoji="1" lang="ja-JP" altLang="en-US" sz="3600" dirty="0" smtClean="0">
                <a:solidFill>
                  <a:srgbClr val="FF0000"/>
                </a:solidFill>
                <a:latin typeface="HGP創英角ｺﾞｼｯｸUB" panose="020B0900000000000000" pitchFamily="50" charset="-128"/>
                <a:ea typeface="HGP創英角ｺﾞｼｯｸUB" panose="020B0900000000000000" pitchFamily="50" charset="-128"/>
              </a:rPr>
              <a:t>公共施設マネジメント</a:t>
            </a:r>
            <a:endParaRPr kumimoji="1" lang="ja-JP" altLang="en-US" sz="3600" dirty="0">
              <a:solidFill>
                <a:srgbClr val="FF0000"/>
              </a:solidFill>
              <a:latin typeface="HGP創英角ｺﾞｼｯｸUB" panose="020B0900000000000000" pitchFamily="50" charset="-128"/>
              <a:ea typeface="HGP創英角ｺﾞｼｯｸUB" panose="020B0900000000000000" pitchFamily="50" charset="-128"/>
            </a:endParaRPr>
          </a:p>
        </p:txBody>
      </p:sp>
      <p:sp>
        <p:nvSpPr>
          <p:cNvPr id="6" name="円/楕円 5"/>
          <p:cNvSpPr/>
          <p:nvPr/>
        </p:nvSpPr>
        <p:spPr>
          <a:xfrm>
            <a:off x="1877837" y="1886719"/>
            <a:ext cx="5880100" cy="121402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爆発 1 8"/>
          <p:cNvSpPr/>
          <p:nvPr/>
        </p:nvSpPr>
        <p:spPr>
          <a:xfrm>
            <a:off x="1703271" y="1567140"/>
            <a:ext cx="2157530" cy="765591"/>
          </a:xfrm>
          <a:prstGeom prst="irregularSeal1">
            <a:avLst/>
          </a:prstGeom>
          <a:solidFill>
            <a:srgbClr val="FFFF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2430783" y="1765270"/>
            <a:ext cx="1155700" cy="369332"/>
          </a:xfrm>
          <a:prstGeom prst="rect">
            <a:avLst/>
          </a:prstGeom>
          <a:noFill/>
        </p:spPr>
        <p:txBody>
          <a:bodyPr wrap="square" rtlCol="0">
            <a:spAutoFit/>
          </a:bodyPr>
          <a:lstStyle/>
          <a:p>
            <a:r>
              <a:rPr kumimoji="1" lang="ja-JP" altLang="en-US" dirty="0" smtClean="0">
                <a:latin typeface="HGP創英角ｺﾞｼｯｸUB" panose="020B0900000000000000" pitchFamily="50" charset="-128"/>
                <a:ea typeface="HGP創英角ｺﾞｼｯｸUB" panose="020B0900000000000000" pitchFamily="50" charset="-128"/>
              </a:rPr>
              <a:t>重　要</a:t>
            </a:r>
            <a:endParaRPr kumimoji="1" lang="ja-JP" altLang="en-US" dirty="0">
              <a:latin typeface="HGP創英角ｺﾞｼｯｸUB" panose="020B0900000000000000" pitchFamily="50" charset="-128"/>
              <a:ea typeface="HGP創英角ｺﾞｼｯｸUB" panose="020B0900000000000000" pitchFamily="50" charset="-128"/>
            </a:endParaRPr>
          </a:p>
        </p:txBody>
      </p:sp>
      <p:sp>
        <p:nvSpPr>
          <p:cNvPr id="16" name="テキスト ボックス 15"/>
          <p:cNvSpPr txBox="1"/>
          <p:nvPr/>
        </p:nvSpPr>
        <p:spPr>
          <a:xfrm>
            <a:off x="311827" y="3804220"/>
            <a:ext cx="2197100" cy="646331"/>
          </a:xfrm>
          <a:prstGeom prst="rect">
            <a:avLst/>
          </a:prstGeom>
          <a:solidFill>
            <a:schemeClr val="accent4"/>
          </a:solidFill>
          <a:ln>
            <a:solidFill>
              <a:schemeClr val="tx1"/>
            </a:solidFill>
          </a:ln>
        </p:spPr>
        <p:txBody>
          <a:bodyPr wrap="square" rtlCol="0">
            <a:spAutoFit/>
          </a:bodyPr>
          <a:lstStyle/>
          <a:p>
            <a:pPr algn="ctr"/>
            <a:r>
              <a:rPr kumimoji="1" lang="ja-JP" altLang="en-US" dirty="0" smtClean="0">
                <a:latin typeface="HGP創英角ｺﾞｼｯｸUB" panose="020B0900000000000000" pitchFamily="50" charset="-128"/>
                <a:ea typeface="HGP創英角ｺﾞｼｯｸUB" panose="020B0900000000000000" pitchFamily="50" charset="-128"/>
              </a:rPr>
              <a:t>民間ノウハウ活用</a:t>
            </a:r>
            <a:endParaRPr kumimoji="1" lang="en-US" altLang="ja-JP" dirty="0" smtClean="0">
              <a:latin typeface="HGP創英角ｺﾞｼｯｸUB" panose="020B0900000000000000" pitchFamily="50" charset="-128"/>
              <a:ea typeface="HGP創英角ｺﾞｼｯｸUB" panose="020B0900000000000000" pitchFamily="50" charset="-128"/>
            </a:endParaRPr>
          </a:p>
          <a:p>
            <a:pPr algn="ctr"/>
            <a:r>
              <a:rPr kumimoji="1" lang="ja-JP" altLang="en-US" dirty="0" smtClean="0">
                <a:latin typeface="HGP創英角ｺﾞｼｯｸUB" panose="020B0900000000000000" pitchFamily="50" charset="-128"/>
                <a:ea typeface="HGP創英角ｺﾞｼｯｸUB" panose="020B0900000000000000" pitchFamily="50" charset="-128"/>
              </a:rPr>
              <a:t>などによる効率化</a:t>
            </a:r>
            <a:endParaRPr kumimoji="1" lang="ja-JP" altLang="en-US" dirty="0">
              <a:latin typeface="HGP創英角ｺﾞｼｯｸUB" panose="020B0900000000000000" pitchFamily="50" charset="-128"/>
              <a:ea typeface="HGP創英角ｺﾞｼｯｸUB" panose="020B0900000000000000" pitchFamily="50" charset="-128"/>
            </a:endParaRPr>
          </a:p>
        </p:txBody>
      </p:sp>
      <p:sp>
        <p:nvSpPr>
          <p:cNvPr id="17" name="テキスト ボックス 16"/>
          <p:cNvSpPr txBox="1"/>
          <p:nvPr/>
        </p:nvSpPr>
        <p:spPr>
          <a:xfrm>
            <a:off x="2864753" y="3796320"/>
            <a:ext cx="1993900" cy="646331"/>
          </a:xfrm>
          <a:prstGeom prst="rect">
            <a:avLst/>
          </a:prstGeom>
          <a:solidFill>
            <a:schemeClr val="accent3"/>
          </a:solidFill>
          <a:ln>
            <a:solidFill>
              <a:schemeClr val="tx1"/>
            </a:solidFill>
          </a:ln>
        </p:spPr>
        <p:txBody>
          <a:bodyPr wrap="square" rtlCol="0">
            <a:spAutoFit/>
          </a:bodyPr>
          <a:lstStyle/>
          <a:p>
            <a:pPr algn="ctr"/>
            <a:r>
              <a:rPr lang="ja-JP" altLang="en-US" dirty="0">
                <a:latin typeface="HGP創英角ｺﾞｼｯｸUB" panose="020B0900000000000000" pitchFamily="50" charset="-128"/>
                <a:ea typeface="HGP創英角ｺﾞｼｯｸUB" panose="020B0900000000000000" pitchFamily="50" charset="-128"/>
              </a:rPr>
              <a:t>受益者</a:t>
            </a:r>
            <a:r>
              <a:rPr lang="ja-JP" altLang="en-US" dirty="0" smtClean="0">
                <a:latin typeface="HGP創英角ｺﾞｼｯｸUB" panose="020B0900000000000000" pitchFamily="50" charset="-128"/>
                <a:ea typeface="HGP創英角ｺﾞｼｯｸUB" panose="020B0900000000000000" pitchFamily="50" charset="-128"/>
              </a:rPr>
              <a:t>負担見直し</a:t>
            </a:r>
            <a:endParaRPr lang="en-US" altLang="ja-JP" dirty="0" smtClean="0">
              <a:latin typeface="HGP創英角ｺﾞｼｯｸUB" panose="020B0900000000000000" pitchFamily="50" charset="-128"/>
              <a:ea typeface="HGP創英角ｺﾞｼｯｸUB" panose="020B0900000000000000" pitchFamily="50" charset="-128"/>
            </a:endParaRPr>
          </a:p>
          <a:p>
            <a:pPr algn="ctr"/>
            <a:endParaRPr kumimoji="1" lang="ja-JP" altLang="en-US" dirty="0">
              <a:latin typeface="HGP創英角ｺﾞｼｯｸUB" panose="020B0900000000000000" pitchFamily="50" charset="-128"/>
              <a:ea typeface="HGP創英角ｺﾞｼｯｸUB" panose="020B0900000000000000" pitchFamily="50" charset="-128"/>
            </a:endParaRPr>
          </a:p>
        </p:txBody>
      </p:sp>
      <p:sp>
        <p:nvSpPr>
          <p:cNvPr id="18" name="テキスト ボックス 17"/>
          <p:cNvSpPr txBox="1"/>
          <p:nvPr/>
        </p:nvSpPr>
        <p:spPr>
          <a:xfrm>
            <a:off x="5214479" y="3795384"/>
            <a:ext cx="2006600" cy="646331"/>
          </a:xfrm>
          <a:prstGeom prst="rect">
            <a:avLst/>
          </a:prstGeom>
          <a:solidFill>
            <a:schemeClr val="accent2"/>
          </a:solidFill>
          <a:ln>
            <a:solidFill>
              <a:schemeClr val="tx1"/>
            </a:solidFill>
          </a:ln>
        </p:spPr>
        <p:txBody>
          <a:bodyPr wrap="square" rtlCol="0">
            <a:spAutoFit/>
          </a:bodyPr>
          <a:lstStyle/>
          <a:p>
            <a:pPr algn="ctr"/>
            <a:r>
              <a:rPr lang="ja-JP" altLang="en-US" dirty="0" smtClean="0">
                <a:latin typeface="HGP創英角ｺﾞｼｯｸUB" panose="020B0900000000000000" pitchFamily="50" charset="-128"/>
                <a:ea typeface="HGP創英角ｺﾞｼｯｸUB" panose="020B0900000000000000" pitchFamily="50" charset="-128"/>
              </a:rPr>
              <a:t>その他の収入確保</a:t>
            </a:r>
            <a:endParaRPr lang="en-US" altLang="ja-JP" dirty="0" smtClean="0">
              <a:latin typeface="HGP創英角ｺﾞｼｯｸUB" panose="020B0900000000000000" pitchFamily="50" charset="-128"/>
              <a:ea typeface="HGP創英角ｺﾞｼｯｸUB" panose="020B0900000000000000" pitchFamily="50" charset="-128"/>
            </a:endParaRPr>
          </a:p>
          <a:p>
            <a:pPr algn="ctr"/>
            <a:endParaRPr kumimoji="1" lang="ja-JP" altLang="en-US" dirty="0">
              <a:latin typeface="HGP創英角ｺﾞｼｯｸUB" panose="020B0900000000000000" pitchFamily="50" charset="-128"/>
              <a:ea typeface="HGP創英角ｺﾞｼｯｸUB" panose="020B0900000000000000" pitchFamily="50" charset="-128"/>
            </a:endParaRPr>
          </a:p>
        </p:txBody>
      </p:sp>
      <p:sp>
        <p:nvSpPr>
          <p:cNvPr id="19" name="テキスト ボックス 18"/>
          <p:cNvSpPr txBox="1"/>
          <p:nvPr/>
        </p:nvSpPr>
        <p:spPr>
          <a:xfrm>
            <a:off x="7527845" y="3795384"/>
            <a:ext cx="2019300" cy="646331"/>
          </a:xfrm>
          <a:prstGeom prst="rect">
            <a:avLst/>
          </a:prstGeom>
          <a:solidFill>
            <a:schemeClr val="accent6"/>
          </a:solidFill>
          <a:ln>
            <a:solidFill>
              <a:schemeClr val="tx1"/>
            </a:solidFill>
          </a:ln>
        </p:spPr>
        <p:txBody>
          <a:bodyPr wrap="square" rtlCol="0">
            <a:spAutoFit/>
          </a:bodyPr>
          <a:lstStyle/>
          <a:p>
            <a:pPr algn="ctr"/>
            <a:r>
              <a:rPr lang="ja-JP" altLang="en-US" dirty="0" smtClean="0">
                <a:latin typeface="HGP創英角ｺﾞｼｯｸUB" panose="020B0900000000000000" pitchFamily="50" charset="-128"/>
                <a:ea typeface="HGP創英角ｺﾞｼｯｸUB" panose="020B0900000000000000" pitchFamily="50" charset="-128"/>
              </a:rPr>
              <a:t>施設の統廃合</a:t>
            </a:r>
            <a:endParaRPr lang="en-US" altLang="ja-JP" dirty="0" smtClean="0">
              <a:latin typeface="HGP創英角ｺﾞｼｯｸUB" panose="020B0900000000000000" pitchFamily="50" charset="-128"/>
              <a:ea typeface="HGP創英角ｺﾞｼｯｸUB" panose="020B0900000000000000" pitchFamily="50" charset="-128"/>
            </a:endParaRPr>
          </a:p>
          <a:p>
            <a:pPr algn="ctr"/>
            <a:endParaRPr kumimoji="1" lang="ja-JP" altLang="en-US" dirty="0">
              <a:latin typeface="HGP創英角ｺﾞｼｯｸUB" panose="020B0900000000000000" pitchFamily="50" charset="-128"/>
              <a:ea typeface="HGP創英角ｺﾞｼｯｸUB" panose="020B0900000000000000" pitchFamily="50" charset="-128"/>
            </a:endParaRPr>
          </a:p>
        </p:txBody>
      </p:sp>
      <p:sp>
        <p:nvSpPr>
          <p:cNvPr id="20" name="正方形/長方形 19"/>
          <p:cNvSpPr/>
          <p:nvPr/>
        </p:nvSpPr>
        <p:spPr>
          <a:xfrm>
            <a:off x="311827" y="4450551"/>
            <a:ext cx="2197100" cy="1241168"/>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398987" y="4599336"/>
            <a:ext cx="2188332" cy="923330"/>
          </a:xfrm>
          <a:prstGeom prst="rect">
            <a:avLst/>
          </a:prstGeom>
          <a:noFill/>
        </p:spPr>
        <p:txBody>
          <a:bodyPr wrap="square" rtlCol="0">
            <a:spAutoFit/>
          </a:bodyPr>
          <a:lstStyle/>
          <a:p>
            <a:r>
              <a:rPr lang="ja-JP" altLang="en-US" dirty="0" smtClean="0"/>
              <a:t>・指定管理者制度</a:t>
            </a:r>
            <a:endParaRPr lang="en-US" altLang="ja-JP" dirty="0" smtClean="0"/>
          </a:p>
          <a:p>
            <a:r>
              <a:rPr lang="ja-JP" altLang="en-US" dirty="0" smtClean="0"/>
              <a:t>・修繕一括査定方式</a:t>
            </a:r>
            <a:endParaRPr lang="en-US" altLang="ja-JP" dirty="0" smtClean="0"/>
          </a:p>
          <a:p>
            <a:r>
              <a:rPr lang="ja-JP" altLang="en-US" dirty="0"/>
              <a:t>・</a:t>
            </a:r>
            <a:r>
              <a:rPr lang="ja-JP" altLang="en-US" dirty="0" smtClean="0"/>
              <a:t>民営化</a:t>
            </a:r>
            <a:endParaRPr lang="en-US" altLang="ja-JP" dirty="0"/>
          </a:p>
        </p:txBody>
      </p:sp>
      <p:sp>
        <p:nvSpPr>
          <p:cNvPr id="22" name="正方形/長方形 21"/>
          <p:cNvSpPr/>
          <p:nvPr/>
        </p:nvSpPr>
        <p:spPr>
          <a:xfrm>
            <a:off x="2864753" y="4450551"/>
            <a:ext cx="1993900" cy="1241168"/>
          </a:xfrm>
          <a:prstGeom prst="rect">
            <a:avLst/>
          </a:prstGeom>
          <a:solidFill>
            <a:schemeClr val="accent3">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3038169" y="4626119"/>
            <a:ext cx="1930400" cy="923330"/>
          </a:xfrm>
          <a:prstGeom prst="rect">
            <a:avLst/>
          </a:prstGeom>
          <a:noFill/>
        </p:spPr>
        <p:txBody>
          <a:bodyPr wrap="square" rtlCol="0">
            <a:spAutoFit/>
          </a:bodyPr>
          <a:lstStyle/>
          <a:p>
            <a:r>
              <a:rPr kumimoji="1" lang="ja-JP" altLang="en-US" dirty="0" smtClean="0"/>
              <a:t>・使用料</a:t>
            </a:r>
            <a:endParaRPr kumimoji="1" lang="en-US" altLang="ja-JP" dirty="0" smtClean="0"/>
          </a:p>
          <a:p>
            <a:r>
              <a:rPr lang="ja-JP" altLang="en-US" dirty="0" smtClean="0"/>
              <a:t>・入場料</a:t>
            </a:r>
            <a:endParaRPr lang="en-US" altLang="ja-JP" dirty="0" smtClean="0"/>
          </a:p>
          <a:p>
            <a:r>
              <a:rPr lang="ja-JP" altLang="en-US" dirty="0" smtClean="0"/>
              <a:t>・減免規定</a:t>
            </a:r>
            <a:endParaRPr lang="en-US" altLang="ja-JP" dirty="0" smtClean="0"/>
          </a:p>
        </p:txBody>
      </p:sp>
      <p:sp>
        <p:nvSpPr>
          <p:cNvPr id="24" name="正方形/長方形 23"/>
          <p:cNvSpPr/>
          <p:nvPr/>
        </p:nvSpPr>
        <p:spPr>
          <a:xfrm>
            <a:off x="5214479" y="4452181"/>
            <a:ext cx="1993900" cy="1241168"/>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p:nvSpPr>
        <p:spPr>
          <a:xfrm>
            <a:off x="5332711" y="4602881"/>
            <a:ext cx="1930400" cy="923330"/>
          </a:xfrm>
          <a:prstGeom prst="rect">
            <a:avLst/>
          </a:prstGeom>
          <a:noFill/>
        </p:spPr>
        <p:txBody>
          <a:bodyPr wrap="square" rtlCol="0">
            <a:spAutoFit/>
          </a:bodyPr>
          <a:lstStyle/>
          <a:p>
            <a:r>
              <a:rPr kumimoji="1" lang="ja-JP" altLang="en-US" dirty="0" smtClean="0"/>
              <a:t>・ふるさと納税</a:t>
            </a:r>
            <a:endParaRPr kumimoji="1" lang="en-US" altLang="ja-JP" dirty="0" smtClean="0"/>
          </a:p>
          <a:p>
            <a:r>
              <a:rPr lang="ja-JP" altLang="en-US" dirty="0"/>
              <a:t>・その他の寄附</a:t>
            </a:r>
            <a:endParaRPr lang="en-US" altLang="ja-JP" dirty="0"/>
          </a:p>
          <a:p>
            <a:r>
              <a:rPr kumimoji="1" lang="ja-JP" altLang="en-US" dirty="0" smtClean="0"/>
              <a:t>・</a:t>
            </a:r>
            <a:r>
              <a:rPr kumimoji="1" lang="ja-JP" altLang="en-US" sz="1600" dirty="0" smtClean="0"/>
              <a:t>ネーミングライツ料</a:t>
            </a:r>
            <a:endParaRPr lang="en-US" altLang="ja-JP" sz="1600" dirty="0" smtClean="0"/>
          </a:p>
        </p:txBody>
      </p:sp>
      <p:sp>
        <p:nvSpPr>
          <p:cNvPr id="26" name="正方形/長方形 25"/>
          <p:cNvSpPr/>
          <p:nvPr/>
        </p:nvSpPr>
        <p:spPr>
          <a:xfrm>
            <a:off x="7540545" y="4441715"/>
            <a:ext cx="1993900" cy="124116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7564205" y="4452940"/>
            <a:ext cx="1970240" cy="1200329"/>
          </a:xfrm>
          <a:prstGeom prst="rect">
            <a:avLst/>
          </a:prstGeom>
          <a:solidFill>
            <a:schemeClr val="accent6">
              <a:lumMod val="20000"/>
              <a:lumOff val="80000"/>
            </a:schemeClr>
          </a:solidFill>
        </p:spPr>
        <p:txBody>
          <a:bodyPr wrap="square" rtlCol="0">
            <a:spAutoFit/>
          </a:bodyPr>
          <a:lstStyle/>
          <a:p>
            <a:r>
              <a:rPr kumimoji="1" lang="ja-JP" altLang="en-US" dirty="0" smtClean="0"/>
              <a:t>・公共施設マネジ</a:t>
            </a:r>
            <a:endParaRPr kumimoji="1" lang="en-US" altLang="ja-JP" dirty="0" smtClean="0"/>
          </a:p>
          <a:p>
            <a:r>
              <a:rPr kumimoji="1" lang="ja-JP" altLang="en-US" dirty="0" smtClean="0"/>
              <a:t>　メント基本計画</a:t>
            </a:r>
            <a:endParaRPr kumimoji="1" lang="en-US" altLang="ja-JP" dirty="0" smtClean="0"/>
          </a:p>
          <a:p>
            <a:r>
              <a:rPr lang="ja-JP" altLang="en-US" dirty="0" smtClean="0"/>
              <a:t>・公共施設再配置</a:t>
            </a:r>
            <a:endParaRPr lang="en-US" altLang="ja-JP" dirty="0" smtClean="0"/>
          </a:p>
          <a:p>
            <a:r>
              <a:rPr lang="ja-JP" altLang="en-US" dirty="0"/>
              <a:t>　</a:t>
            </a:r>
            <a:r>
              <a:rPr lang="ja-JP" altLang="en-US" dirty="0" smtClean="0"/>
              <a:t>計画</a:t>
            </a:r>
            <a:endParaRPr lang="en-US" altLang="ja-JP" dirty="0" smtClean="0"/>
          </a:p>
        </p:txBody>
      </p:sp>
      <p:sp>
        <p:nvSpPr>
          <p:cNvPr id="28" name="上矢印 27"/>
          <p:cNvSpPr/>
          <p:nvPr/>
        </p:nvSpPr>
        <p:spPr>
          <a:xfrm>
            <a:off x="953199" y="3244775"/>
            <a:ext cx="7619774" cy="444500"/>
          </a:xfrm>
          <a:prstGeom prst="upArrow">
            <a:avLst/>
          </a:prstGeom>
          <a:solidFill>
            <a:schemeClr val="tx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p:cNvSpPr/>
          <p:nvPr/>
        </p:nvSpPr>
        <p:spPr>
          <a:xfrm>
            <a:off x="119864" y="6055578"/>
            <a:ext cx="9547145" cy="461665"/>
          </a:xfrm>
          <a:prstGeom prst="rect">
            <a:avLst/>
          </a:prstGeom>
          <a:ln>
            <a:solidFill>
              <a:schemeClr val="tx1"/>
            </a:solidFill>
          </a:ln>
        </p:spPr>
        <p:txBody>
          <a:bodyPr wrap="square">
            <a:spAutoFit/>
          </a:bodyPr>
          <a:lstStyle/>
          <a:p>
            <a:r>
              <a:rPr lang="ja-JP" altLang="en-US" sz="1200" dirty="0" smtClean="0"/>
              <a:t>公共施設マネジメントは，</a:t>
            </a:r>
            <a:r>
              <a:rPr lang="ja-JP" altLang="en-US" sz="1200" u="sng" dirty="0" smtClean="0">
                <a:latin typeface="HGP創英角ｺﾞｼｯｸUB" panose="020B0900000000000000" pitchFamily="50" charset="-128"/>
                <a:ea typeface="HGP創英角ｺﾞｼｯｸUB" panose="020B0900000000000000" pitchFamily="50" charset="-128"/>
              </a:rPr>
              <a:t>典型的</a:t>
            </a:r>
            <a:r>
              <a:rPr lang="ja-JP" altLang="en-US" sz="1200" u="sng" dirty="0">
                <a:latin typeface="HGP創英角ｺﾞｼｯｸUB" panose="020B0900000000000000" pitchFamily="50" charset="-128"/>
                <a:ea typeface="HGP創英角ｺﾞｼｯｸUB" panose="020B0900000000000000" pitchFamily="50" charset="-128"/>
              </a:rPr>
              <a:t>な総論賛成・各論反対の世界</a:t>
            </a:r>
            <a:r>
              <a:rPr lang="ja-JP" altLang="en-US" sz="1200" dirty="0"/>
              <a:t>だと思うので，進めるのは難しいと思うが，時間をかけて，事業課も含めた市全体で現状共有した上で，一つずつ実施できるかどうかを議論していくことが重要。</a:t>
            </a:r>
          </a:p>
        </p:txBody>
      </p:sp>
      <p:sp>
        <p:nvSpPr>
          <p:cNvPr id="32" name="テキスト ボックス 31"/>
          <p:cNvSpPr txBox="1"/>
          <p:nvPr/>
        </p:nvSpPr>
        <p:spPr>
          <a:xfrm>
            <a:off x="7071" y="5817029"/>
            <a:ext cx="2580248" cy="276999"/>
          </a:xfrm>
          <a:prstGeom prst="rect">
            <a:avLst/>
          </a:prstGeom>
          <a:noFill/>
        </p:spPr>
        <p:txBody>
          <a:bodyPr wrap="square" rtlCol="0">
            <a:spAutoFit/>
          </a:bodyPr>
          <a:lstStyle/>
          <a:p>
            <a:r>
              <a:rPr kumimoji="1" lang="ja-JP" altLang="en-US" sz="1200" dirty="0" smtClean="0">
                <a:latin typeface="HGP創英角ｺﾞｼｯｸUB" panose="020B0900000000000000" pitchFamily="50" charset="-128"/>
                <a:ea typeface="HGP創英角ｺﾞｼｯｸUB" panose="020B0900000000000000" pitchFamily="50" charset="-128"/>
              </a:rPr>
              <a:t>第２回懇話会での意見抜粋</a:t>
            </a:r>
            <a:endParaRPr kumimoji="1" lang="ja-JP" altLang="en-US" sz="1200" dirty="0">
              <a:latin typeface="HGP創英角ｺﾞｼｯｸUB" panose="020B0900000000000000" pitchFamily="50" charset="-128"/>
              <a:ea typeface="HGP創英角ｺﾞｼｯｸUB" panose="020B0900000000000000" pitchFamily="50" charset="-128"/>
            </a:endParaRPr>
          </a:p>
        </p:txBody>
      </p:sp>
      <p:sp>
        <p:nvSpPr>
          <p:cNvPr id="29" name="スライド番号プレースホルダー 1"/>
          <p:cNvSpPr>
            <a:spLocks noGrp="1"/>
          </p:cNvSpPr>
          <p:nvPr>
            <p:ph type="sldNum" sz="quarter" idx="12"/>
          </p:nvPr>
        </p:nvSpPr>
        <p:spPr>
          <a:xfrm>
            <a:off x="7677149" y="6492875"/>
            <a:ext cx="2228850" cy="365125"/>
          </a:xfrm>
        </p:spPr>
        <p:txBody>
          <a:bodyPr/>
          <a:lstStyle/>
          <a:p>
            <a:r>
              <a:rPr kumimoji="1" lang="ja-JP" altLang="en-US" sz="1800" dirty="0" smtClean="0">
                <a:solidFill>
                  <a:schemeClr val="tx1"/>
                </a:solidFill>
              </a:rPr>
              <a:t>６</a:t>
            </a:r>
            <a:endParaRPr kumimoji="1" lang="ja-JP" altLang="en-US" sz="1400" dirty="0">
              <a:solidFill>
                <a:schemeClr val="tx1"/>
              </a:solidFill>
            </a:endParaRPr>
          </a:p>
        </p:txBody>
      </p:sp>
    </p:spTree>
    <p:extLst>
      <p:ext uri="{BB962C8B-B14F-4D97-AF65-F5344CB8AC3E}">
        <p14:creationId xmlns:p14="http://schemas.microsoft.com/office/powerpoint/2010/main" val="41471231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4008" y="-93383"/>
            <a:ext cx="9914768" cy="461665"/>
          </a:xfrm>
          <a:prstGeom prst="rect">
            <a:avLst/>
          </a:prstGeom>
          <a:solidFill>
            <a:schemeClr val="accent5"/>
          </a:solidFill>
        </p:spPr>
        <p:txBody>
          <a:bodyPr wrap="square" rtlCol="0">
            <a:spAutoFit/>
          </a:bodyPr>
          <a:lstStyle/>
          <a:p>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２　</a:t>
            </a:r>
            <a:r>
              <a:rPr lang="ja-JP" altLang="en-US" sz="2400" dirty="0" smtClean="0">
                <a:solidFill>
                  <a:schemeClr val="bg1"/>
                </a:solidFill>
                <a:latin typeface="HGP創英角ｺﾞｼｯｸUB" panose="020B0900000000000000" pitchFamily="50" charset="-128"/>
                <a:ea typeface="HGP創英角ｺﾞｼｯｸUB" panose="020B0900000000000000" pitchFamily="50" charset="-128"/>
              </a:rPr>
              <a:t>公共施設について　～　公共施設マネジメント基本計画　～</a:t>
            </a:r>
            <a:endParaRPr lang="ja-JP" altLang="en-US" sz="2400" dirty="0">
              <a:solidFill>
                <a:schemeClr val="bg1"/>
              </a:solidFill>
              <a:latin typeface="HGP創英角ｺﾞｼｯｸUB" panose="020B0900000000000000" pitchFamily="50" charset="-128"/>
              <a:ea typeface="HGP創英角ｺﾞｼｯｸUB" panose="020B0900000000000000" pitchFamily="50" charset="-128"/>
            </a:endParaRPr>
          </a:p>
        </p:txBody>
      </p:sp>
      <p:pic>
        <p:nvPicPr>
          <p:cNvPr id="3" name="図 2"/>
          <p:cNvPicPr>
            <a:picLocks noChangeAspect="1"/>
          </p:cNvPicPr>
          <p:nvPr/>
        </p:nvPicPr>
        <p:blipFill>
          <a:blip r:embed="rId2"/>
          <a:stretch>
            <a:fillRect/>
          </a:stretch>
        </p:blipFill>
        <p:spPr>
          <a:xfrm>
            <a:off x="5760689" y="1374087"/>
            <a:ext cx="3854517" cy="2477054"/>
          </a:xfrm>
          <a:prstGeom prst="rect">
            <a:avLst/>
          </a:prstGeom>
        </p:spPr>
      </p:pic>
      <p:sp>
        <p:nvSpPr>
          <p:cNvPr id="10" name="正方形/長方形 9"/>
          <p:cNvSpPr/>
          <p:nvPr/>
        </p:nvSpPr>
        <p:spPr>
          <a:xfrm>
            <a:off x="5587333" y="1249435"/>
            <a:ext cx="4124558" cy="274192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p:cNvSpPr txBox="1"/>
          <p:nvPr/>
        </p:nvSpPr>
        <p:spPr>
          <a:xfrm>
            <a:off x="226424" y="1396901"/>
            <a:ext cx="5125222" cy="2462213"/>
          </a:xfrm>
          <a:prstGeom prst="rect">
            <a:avLst/>
          </a:prstGeom>
          <a:solidFill>
            <a:schemeClr val="accent1">
              <a:lumMod val="20000"/>
              <a:lumOff val="80000"/>
            </a:schemeClr>
          </a:solidFill>
          <a:ln>
            <a:solidFill>
              <a:schemeClr val="accent5"/>
            </a:solidFill>
          </a:ln>
        </p:spPr>
        <p:txBody>
          <a:bodyPr wrap="square" rtlCol="0">
            <a:spAutoFit/>
          </a:bodyPr>
          <a:lstStyle/>
          <a:p>
            <a:pPr>
              <a:lnSpc>
                <a:spcPts val="1000"/>
              </a:lnSpc>
            </a:pPr>
            <a:endParaRPr kumimoji="1" lang="en-US" altLang="ja-JP" sz="1400" b="1" dirty="0" smtClean="0">
              <a:latin typeface="UD デジタル 教科書体 NK-B" panose="02020700000000000000" pitchFamily="18" charset="-128"/>
              <a:ea typeface="UD デジタル 教科書体 NK-B" panose="02020700000000000000" pitchFamily="18" charset="-128"/>
            </a:endParaRPr>
          </a:p>
          <a:p>
            <a:r>
              <a:rPr kumimoji="1" lang="ja-JP" altLang="en-US" sz="1400" b="1" dirty="0" smtClean="0">
                <a:latin typeface="UD デジタル 教科書体 NK-B" panose="02020700000000000000" pitchFamily="18" charset="-128"/>
                <a:ea typeface="UD デジタル 教科書体 NK-B" panose="02020700000000000000" pitchFamily="18" charset="-128"/>
              </a:rPr>
              <a:t>○ 住民一人当たり公共施設保有面積</a:t>
            </a:r>
            <a:endParaRPr kumimoji="1" lang="en-US" altLang="ja-JP" sz="1400" b="1" dirty="0" smtClean="0">
              <a:latin typeface="UD デジタル 教科書体 NK-B" panose="02020700000000000000" pitchFamily="18" charset="-128"/>
              <a:ea typeface="UD デジタル 教科書体 NK-B" panose="02020700000000000000" pitchFamily="18" charset="-128"/>
            </a:endParaRPr>
          </a:p>
          <a:p>
            <a:r>
              <a:rPr lang="ja-JP" altLang="en-US" sz="1400" b="1" dirty="0">
                <a:latin typeface="UD デジタル 教科書体 NK-B" panose="02020700000000000000" pitchFamily="18" charset="-128"/>
                <a:ea typeface="UD デジタル 教科書体 NK-B" panose="02020700000000000000" pitchFamily="18" charset="-128"/>
              </a:rPr>
              <a:t>　</a:t>
            </a:r>
            <a:r>
              <a:rPr lang="ja-JP" altLang="en-US" sz="1400" b="1" dirty="0" smtClean="0">
                <a:latin typeface="UD デジタル 教科書体 NK-B" panose="02020700000000000000" pitchFamily="18" charset="-128"/>
                <a:ea typeface="UD デジタル 教科書体 NK-B" panose="02020700000000000000" pitchFamily="18" charset="-128"/>
              </a:rPr>
              <a:t>           高  知 市</a:t>
            </a:r>
            <a:r>
              <a:rPr kumimoji="1" lang="ja-JP" altLang="en-US" sz="1400" b="1" dirty="0" smtClean="0">
                <a:latin typeface="UD デジタル 教科書体 NK-B" panose="02020700000000000000" pitchFamily="18" charset="-128"/>
                <a:ea typeface="UD デジタル 教科書体 NK-B" panose="02020700000000000000" pitchFamily="18" charset="-128"/>
              </a:rPr>
              <a:t>　：　</a:t>
            </a:r>
            <a:r>
              <a:rPr lang="ja-JP" altLang="en-US" sz="1600" b="1" dirty="0" smtClean="0">
                <a:latin typeface="UD デジタル 教科書体 NK-B" panose="02020700000000000000" pitchFamily="18" charset="-128"/>
                <a:ea typeface="UD デジタル 教科書体 NK-B" panose="02020700000000000000" pitchFamily="18" charset="-128"/>
              </a:rPr>
              <a:t>３．８５</a:t>
            </a:r>
            <a:r>
              <a:rPr lang="ja-JP" altLang="en-US" sz="1400" b="1" dirty="0" smtClean="0">
                <a:latin typeface="UD デジタル 教科書体 NK-B" panose="02020700000000000000" pitchFamily="18" charset="-128"/>
                <a:ea typeface="UD デジタル 教科書体 NK-B" panose="02020700000000000000" pitchFamily="18" charset="-128"/>
              </a:rPr>
              <a:t>㎡　</a:t>
            </a:r>
            <a:r>
              <a:rPr lang="ja-JP" altLang="en-US" sz="1200" b="1" dirty="0" smtClean="0">
                <a:latin typeface="UD デジタル 教科書体 NK-B" panose="02020700000000000000" pitchFamily="18" charset="-128"/>
                <a:ea typeface="UD デジタル 教科書体 NK-B" panose="02020700000000000000" pitchFamily="18" charset="-128"/>
              </a:rPr>
              <a:t>（</a:t>
            </a:r>
            <a:r>
              <a:rPr lang="ja-JP" altLang="en-US" sz="1200" b="1" dirty="0">
                <a:latin typeface="UD デジタル 教科書体 NK-B" panose="02020700000000000000" pitchFamily="18" charset="-128"/>
                <a:ea typeface="UD デジタル 教科書体 NK-B" panose="02020700000000000000" pitchFamily="18" charset="-128"/>
              </a:rPr>
              <a:t>総面積は</a:t>
            </a:r>
            <a:r>
              <a:rPr lang="en-US" altLang="ja-JP" sz="1200" b="1" dirty="0">
                <a:latin typeface="UD デジタル 教科書体 NK-B" panose="02020700000000000000" pitchFamily="18" charset="-128"/>
                <a:ea typeface="UD デジタル 教科書体 NK-B" panose="02020700000000000000" pitchFamily="18" charset="-128"/>
              </a:rPr>
              <a:t>1265.5</a:t>
            </a:r>
            <a:r>
              <a:rPr lang="ja-JP" altLang="en-US" sz="1200" b="1" dirty="0">
                <a:latin typeface="UD デジタル 教科書体 NK-B" panose="02020700000000000000" pitchFamily="18" charset="-128"/>
                <a:ea typeface="UD デジタル 教科書体 NK-B" panose="02020700000000000000" pitchFamily="18" charset="-128"/>
              </a:rPr>
              <a:t>千㎡）</a:t>
            </a:r>
            <a:endParaRPr lang="en-US" altLang="ja-JP" b="1" dirty="0">
              <a:latin typeface="UD デジタル 教科書体 NK-B" panose="02020700000000000000" pitchFamily="18" charset="-128"/>
              <a:ea typeface="UD デジタル 教科書体 NK-B" panose="02020700000000000000" pitchFamily="18" charset="-128"/>
            </a:endParaRPr>
          </a:p>
          <a:p>
            <a:r>
              <a:rPr lang="ja-JP" altLang="en-US" sz="1400" b="1" dirty="0" smtClean="0">
                <a:latin typeface="UD デジタル 教科書体 NK-B" panose="02020700000000000000" pitchFamily="18" charset="-128"/>
                <a:ea typeface="UD デジタル 教科書体 NK-B" panose="02020700000000000000" pitchFamily="18" charset="-128"/>
              </a:rPr>
              <a:t>　           類似団体　：　</a:t>
            </a:r>
            <a:r>
              <a:rPr lang="ja-JP" altLang="en-US" sz="1600" b="1" dirty="0" smtClean="0">
                <a:latin typeface="UD デジタル 教科書体 NK-B" panose="02020700000000000000" pitchFamily="18" charset="-128"/>
                <a:ea typeface="UD デジタル 教科書体 NK-B" panose="02020700000000000000" pitchFamily="18" charset="-128"/>
              </a:rPr>
              <a:t>３．０８</a:t>
            </a:r>
            <a:r>
              <a:rPr lang="ja-JP" altLang="en-US" sz="1400" b="1" dirty="0" smtClean="0">
                <a:latin typeface="UD デジタル 教科書体 NK-B" panose="02020700000000000000" pitchFamily="18" charset="-128"/>
                <a:ea typeface="UD デジタル 教科書体 NK-B" panose="02020700000000000000" pitchFamily="18" charset="-128"/>
              </a:rPr>
              <a:t>㎡　</a:t>
            </a:r>
            <a:r>
              <a:rPr lang="en-US" altLang="ja-JP" sz="1200" b="1" dirty="0" smtClean="0">
                <a:latin typeface="UD デジタル 教科書体 NK-B" panose="02020700000000000000" pitchFamily="18" charset="-128"/>
                <a:ea typeface="UD デジタル 教科書体 NK-B" panose="02020700000000000000" pitchFamily="18" charset="-128"/>
              </a:rPr>
              <a:t>※</a:t>
            </a:r>
            <a:r>
              <a:rPr lang="ja-JP" altLang="en-US" sz="1200" b="1" dirty="0" smtClean="0">
                <a:latin typeface="UD デジタル 教科書体 NK-B" panose="02020700000000000000" pitchFamily="18" charset="-128"/>
                <a:ea typeface="UD デジタル 教科書体 NK-B" panose="02020700000000000000" pitchFamily="18" charset="-128"/>
              </a:rPr>
              <a:t>人口</a:t>
            </a:r>
            <a:r>
              <a:rPr lang="en-US" altLang="ja-JP" sz="1200" b="1" dirty="0" smtClean="0">
                <a:latin typeface="UD デジタル 教科書体 NK-B" panose="02020700000000000000" pitchFamily="18" charset="-128"/>
                <a:ea typeface="UD デジタル 教科書体 NK-B" panose="02020700000000000000" pitchFamily="18" charset="-128"/>
              </a:rPr>
              <a:t>30</a:t>
            </a:r>
            <a:r>
              <a:rPr lang="ja-JP" altLang="en-US" sz="1200" b="1" dirty="0" smtClean="0">
                <a:latin typeface="UD デジタル 教科書体 NK-B" panose="02020700000000000000" pitchFamily="18" charset="-128"/>
                <a:ea typeface="UD デジタル 教科書体 NK-B" panose="02020700000000000000" pitchFamily="18" charset="-128"/>
              </a:rPr>
              <a:t>～</a:t>
            </a:r>
            <a:r>
              <a:rPr lang="en-US" altLang="ja-JP" sz="1200" b="1" dirty="0" smtClean="0">
                <a:latin typeface="UD デジタル 教科書体 NK-B" panose="02020700000000000000" pitchFamily="18" charset="-128"/>
                <a:ea typeface="UD デジタル 教科書体 NK-B" panose="02020700000000000000" pitchFamily="18" charset="-128"/>
              </a:rPr>
              <a:t>40</a:t>
            </a:r>
            <a:r>
              <a:rPr lang="ja-JP" altLang="en-US" sz="1200" b="1" dirty="0" smtClean="0">
                <a:latin typeface="UD デジタル 教科書体 NK-B" panose="02020700000000000000" pitchFamily="18" charset="-128"/>
                <a:ea typeface="UD デジタル 教科書体 NK-B" panose="02020700000000000000" pitchFamily="18" charset="-128"/>
              </a:rPr>
              <a:t>万人</a:t>
            </a:r>
            <a:endParaRPr lang="en-US" altLang="ja-JP" sz="1200" b="1" dirty="0" smtClean="0">
              <a:latin typeface="UD デジタル 教科書体 NK-B" panose="02020700000000000000" pitchFamily="18" charset="-128"/>
              <a:ea typeface="UD デジタル 教科書体 NK-B" panose="02020700000000000000" pitchFamily="18" charset="-128"/>
            </a:endParaRPr>
          </a:p>
          <a:p>
            <a:endParaRPr lang="en-US" altLang="ja-JP" sz="1050" b="1" dirty="0" smtClean="0">
              <a:latin typeface="UD デジタル 教科書体 NK-B" panose="02020700000000000000" pitchFamily="18" charset="-128"/>
              <a:ea typeface="UD デジタル 教科書体 NK-B" panose="02020700000000000000" pitchFamily="18" charset="-128"/>
            </a:endParaRPr>
          </a:p>
          <a:p>
            <a:endParaRPr lang="en-US" altLang="ja-JP" sz="1050" b="1" dirty="0">
              <a:latin typeface="UD デジタル 教科書体 NK-B" panose="02020700000000000000" pitchFamily="18" charset="-128"/>
              <a:ea typeface="UD デジタル 教科書体 NK-B" panose="02020700000000000000" pitchFamily="18" charset="-128"/>
            </a:endParaRPr>
          </a:p>
          <a:p>
            <a:endParaRPr lang="en-US" altLang="ja-JP" sz="1050" b="1" dirty="0" smtClean="0">
              <a:latin typeface="UD デジタル 教科書体 NK-B" panose="02020700000000000000" pitchFamily="18" charset="-128"/>
              <a:ea typeface="UD デジタル 教科書体 NK-B" panose="02020700000000000000" pitchFamily="18" charset="-128"/>
            </a:endParaRPr>
          </a:p>
          <a:p>
            <a:endParaRPr lang="en-US" altLang="ja-JP" sz="1050" b="1" dirty="0">
              <a:latin typeface="UD デジタル 教科書体 NK-B" panose="02020700000000000000" pitchFamily="18" charset="-128"/>
              <a:ea typeface="UD デジタル 教科書体 NK-B" panose="02020700000000000000" pitchFamily="18" charset="-128"/>
            </a:endParaRPr>
          </a:p>
          <a:p>
            <a:endParaRPr lang="en-US" altLang="ja-JP" sz="1050" b="1" dirty="0" smtClean="0">
              <a:latin typeface="UD デジタル 教科書体 NK-B" panose="02020700000000000000" pitchFamily="18" charset="-128"/>
              <a:ea typeface="UD デジタル 教科書体 NK-B" panose="02020700000000000000" pitchFamily="18" charset="-128"/>
            </a:endParaRPr>
          </a:p>
          <a:p>
            <a:endParaRPr lang="en-US" altLang="ja-JP" sz="1050" b="1" dirty="0">
              <a:latin typeface="UD デジタル 教科書体 NK-B" panose="02020700000000000000" pitchFamily="18" charset="-128"/>
              <a:ea typeface="UD デジタル 教科書体 NK-B" panose="02020700000000000000" pitchFamily="18" charset="-128"/>
            </a:endParaRPr>
          </a:p>
          <a:p>
            <a:pPr>
              <a:lnSpc>
                <a:spcPts val="400"/>
              </a:lnSpc>
            </a:pPr>
            <a:endParaRPr lang="en-US" altLang="ja-JP" sz="1050" b="1" dirty="0" smtClean="0">
              <a:latin typeface="UD デジタル 教科書体 NK-B" panose="02020700000000000000" pitchFamily="18" charset="-128"/>
              <a:ea typeface="UD デジタル 教科書体 NK-B" panose="02020700000000000000" pitchFamily="18" charset="-128"/>
            </a:endParaRPr>
          </a:p>
          <a:p>
            <a:r>
              <a:rPr kumimoji="1" lang="ja-JP" altLang="en-US" sz="1400" b="1" dirty="0" smtClean="0">
                <a:latin typeface="UD デジタル 教科書体 NK-B" panose="02020700000000000000" pitchFamily="18" charset="-128"/>
                <a:ea typeface="UD デジタル 教科書体 NK-B" panose="02020700000000000000" pitchFamily="18" charset="-128"/>
              </a:rPr>
              <a:t>○ 今後</a:t>
            </a:r>
            <a:r>
              <a:rPr kumimoji="1" lang="en-US" altLang="ja-JP" sz="1400" b="1" dirty="0" smtClean="0">
                <a:latin typeface="UD デジタル 教科書体 NK-B" panose="02020700000000000000" pitchFamily="18" charset="-128"/>
                <a:ea typeface="UD デジタル 教科書体 NK-B" panose="02020700000000000000" pitchFamily="18" charset="-128"/>
              </a:rPr>
              <a:t>40</a:t>
            </a:r>
            <a:r>
              <a:rPr kumimoji="1" lang="ja-JP" altLang="en-US" sz="1400" b="1" dirty="0" smtClean="0">
                <a:latin typeface="UD デジタル 教科書体 NK-B" panose="02020700000000000000" pitchFamily="18" charset="-128"/>
                <a:ea typeface="UD デジタル 教科書体 NK-B" panose="02020700000000000000" pitchFamily="18" charset="-128"/>
              </a:rPr>
              <a:t>年間で必要な削減率　：　</a:t>
            </a:r>
            <a:r>
              <a:rPr kumimoji="1" lang="en-US" altLang="ja-JP" b="1" dirty="0" smtClean="0">
                <a:solidFill>
                  <a:srgbClr val="C00000"/>
                </a:solidFill>
                <a:latin typeface="UD デジタル 教科書体 NK-B" panose="02020700000000000000" pitchFamily="18" charset="-128"/>
                <a:ea typeface="UD デジタル 教科書体 NK-B" panose="02020700000000000000" pitchFamily="18" charset="-128"/>
              </a:rPr>
              <a:t>32</a:t>
            </a:r>
            <a:r>
              <a:rPr kumimoji="1" lang="ja-JP" altLang="en-US" b="1" dirty="0" smtClean="0">
                <a:solidFill>
                  <a:srgbClr val="C00000"/>
                </a:solidFill>
                <a:latin typeface="UD デジタル 教科書体 NK-B" panose="02020700000000000000" pitchFamily="18" charset="-128"/>
                <a:ea typeface="UD デジタル 教科書体 NK-B" panose="02020700000000000000" pitchFamily="18" charset="-128"/>
              </a:rPr>
              <a:t>％</a:t>
            </a:r>
            <a:endParaRPr kumimoji="1" lang="en-US" altLang="ja-JP" sz="1400" b="1" dirty="0" smtClean="0">
              <a:solidFill>
                <a:srgbClr val="C00000"/>
              </a:solidFill>
              <a:latin typeface="UD デジタル 教科書体 NK-B" panose="02020700000000000000" pitchFamily="18" charset="-128"/>
              <a:ea typeface="UD デジタル 教科書体 NK-B" panose="02020700000000000000" pitchFamily="18" charset="-128"/>
            </a:endParaRPr>
          </a:p>
          <a:p>
            <a:r>
              <a:rPr lang="ja-JP" altLang="en-US" sz="1400" b="1" dirty="0">
                <a:latin typeface="UD デジタル 教科書体 NK-B" panose="02020700000000000000" pitchFamily="18" charset="-128"/>
                <a:ea typeface="UD デジタル 教科書体 NK-B" panose="02020700000000000000" pitchFamily="18" charset="-128"/>
              </a:rPr>
              <a:t>　</a:t>
            </a:r>
            <a:r>
              <a:rPr lang="ja-JP" altLang="en-US" sz="1400" b="1" dirty="0" smtClean="0">
                <a:latin typeface="UD デジタル 教科書体 NK-B" panose="02020700000000000000" pitchFamily="18" charset="-128"/>
                <a:ea typeface="UD デジタル 教科書体 NK-B" panose="02020700000000000000" pitchFamily="18" charset="-128"/>
              </a:rPr>
              <a:t>　（類似団体比較，人口減少，コスト）</a:t>
            </a:r>
            <a:endParaRPr lang="en-US" altLang="ja-JP" sz="1400" b="1" dirty="0" smtClean="0">
              <a:latin typeface="UD デジタル 教科書体 NK-B" panose="02020700000000000000" pitchFamily="18" charset="-128"/>
              <a:ea typeface="UD デジタル 教科書体 NK-B" panose="02020700000000000000" pitchFamily="18" charset="-128"/>
            </a:endParaRPr>
          </a:p>
        </p:txBody>
      </p:sp>
      <p:sp>
        <p:nvSpPr>
          <p:cNvPr id="14" name="正方形/長方形 13"/>
          <p:cNvSpPr/>
          <p:nvPr/>
        </p:nvSpPr>
        <p:spPr>
          <a:xfrm>
            <a:off x="331869" y="1236026"/>
            <a:ext cx="2700000" cy="28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bg1"/>
                </a:solidFill>
                <a:latin typeface="HGP創英角ｺﾞｼｯｸUB" panose="020B0900000000000000" pitchFamily="50" charset="-128"/>
                <a:ea typeface="HGP創英角ｺﾞｼｯｸUB" panose="020B0900000000000000" pitchFamily="50" charset="-128"/>
              </a:rPr>
              <a:t>公共施設マネジメント基本計画</a:t>
            </a:r>
            <a:endParaRPr kumimoji="1" lang="ja-JP" altLang="en-US" sz="14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16" name="テキスト ボックス 15"/>
          <p:cNvSpPr txBox="1"/>
          <p:nvPr/>
        </p:nvSpPr>
        <p:spPr>
          <a:xfrm>
            <a:off x="312321" y="4223998"/>
            <a:ext cx="5039325" cy="415498"/>
          </a:xfrm>
          <a:prstGeom prst="rect">
            <a:avLst/>
          </a:prstGeom>
          <a:solidFill>
            <a:schemeClr val="accent4">
              <a:lumMod val="20000"/>
              <a:lumOff val="80000"/>
            </a:schemeClr>
          </a:solidFill>
          <a:ln>
            <a:solidFill>
              <a:schemeClr val="tx1"/>
            </a:solidFill>
          </a:ln>
        </p:spPr>
        <p:txBody>
          <a:bodyPr wrap="square" rtlCol="0">
            <a:spAutoFit/>
          </a:bodyPr>
          <a:lstStyle/>
          <a:p>
            <a:pPr>
              <a:lnSpc>
                <a:spcPts val="600"/>
              </a:lnSpc>
            </a:pPr>
            <a:endParaRPr lang="en-US" altLang="ja-JP" sz="1400" b="1" dirty="0" smtClean="0">
              <a:latin typeface="UD デジタル 教科書体 NK-B" panose="02020700000000000000" pitchFamily="18" charset="-128"/>
              <a:ea typeface="UD デジタル 教科書体 NK-B" panose="02020700000000000000" pitchFamily="18" charset="-128"/>
            </a:endParaRPr>
          </a:p>
          <a:p>
            <a:r>
              <a:rPr lang="ja-JP" altLang="en-US" sz="1400" b="1" dirty="0" smtClean="0">
                <a:latin typeface="UD デジタル 教科書体 NK-B" panose="02020700000000000000" pitchFamily="18" charset="-128"/>
                <a:ea typeface="UD デジタル 教科書体 NK-B" panose="02020700000000000000" pitchFamily="18" charset="-128"/>
              </a:rPr>
              <a:t>○　</a:t>
            </a:r>
            <a:r>
              <a:rPr lang="ja-JP" altLang="en-US" sz="1400" b="1" dirty="0">
                <a:latin typeface="UD デジタル 教科書体 NK-B" panose="02020700000000000000" pitchFamily="18" charset="-128"/>
                <a:ea typeface="UD デジタル 教科書体 NK-B" panose="02020700000000000000" pitchFamily="18" charset="-128"/>
              </a:rPr>
              <a:t>耐用年数</a:t>
            </a:r>
            <a:r>
              <a:rPr lang="ja-JP" altLang="en-US" sz="1400" b="1" dirty="0" smtClean="0">
                <a:latin typeface="UD デジタル 教科書体 NK-B" panose="02020700000000000000" pitchFamily="18" charset="-128"/>
                <a:ea typeface="UD デジタル 教科書体 NK-B" panose="02020700000000000000" pitchFamily="18" charset="-128"/>
              </a:rPr>
              <a:t>を経過する施設の</a:t>
            </a:r>
            <a:r>
              <a:rPr lang="ja-JP" altLang="en-US" sz="1600" b="1" u="sng" dirty="0" smtClean="0">
                <a:latin typeface="UD デジタル 教科書体 NK-B" panose="02020700000000000000" pitchFamily="18" charset="-128"/>
                <a:ea typeface="UD デジタル 教科書体 NK-B" panose="02020700000000000000" pitchFamily="18" charset="-128"/>
              </a:rPr>
              <a:t>約</a:t>
            </a:r>
            <a:r>
              <a:rPr lang="en-US" altLang="ja-JP" sz="1600" b="1" u="sng" dirty="0" smtClean="0">
                <a:latin typeface="UD デジタル 教科書体 NK-B" panose="02020700000000000000" pitchFamily="18" charset="-128"/>
                <a:ea typeface="UD デジタル 教科書体 NK-B" panose="02020700000000000000" pitchFamily="18" charset="-128"/>
              </a:rPr>
              <a:t>40.6%</a:t>
            </a:r>
            <a:r>
              <a:rPr lang="ja-JP" altLang="en-US" sz="1400" b="1" dirty="0" smtClean="0">
                <a:latin typeface="UD デジタル 教科書体 NK-B" panose="02020700000000000000" pitchFamily="18" charset="-128"/>
                <a:ea typeface="UD デジタル 教科書体 NK-B" panose="02020700000000000000" pitchFamily="18" charset="-128"/>
              </a:rPr>
              <a:t>の削減が必要</a:t>
            </a:r>
            <a:endParaRPr lang="en-US" altLang="ja-JP" sz="1400" b="1" dirty="0">
              <a:latin typeface="UD デジタル 教科書体 NK-B" panose="02020700000000000000" pitchFamily="18" charset="-128"/>
              <a:ea typeface="UD デジタル 教科書体 NK-B" panose="02020700000000000000" pitchFamily="18" charset="-128"/>
            </a:endParaRPr>
          </a:p>
        </p:txBody>
      </p:sp>
      <p:sp>
        <p:nvSpPr>
          <p:cNvPr id="15" name="正方形/長方形 14"/>
          <p:cNvSpPr/>
          <p:nvPr/>
        </p:nvSpPr>
        <p:spPr>
          <a:xfrm>
            <a:off x="406464" y="4014724"/>
            <a:ext cx="1980000" cy="28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bg1"/>
                </a:solidFill>
                <a:latin typeface="HGP創英角ｺﾞｼｯｸUB" panose="020B0900000000000000" pitchFamily="50" charset="-128"/>
                <a:ea typeface="HGP創英角ｺﾞｼｯｸUB" panose="020B0900000000000000" pitchFamily="50" charset="-128"/>
              </a:rPr>
              <a:t>公共施設再配置計画</a:t>
            </a:r>
            <a:endParaRPr kumimoji="1" lang="ja-JP" altLang="en-US" sz="14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17" name="下矢印 16"/>
          <p:cNvSpPr/>
          <p:nvPr/>
        </p:nvSpPr>
        <p:spPr>
          <a:xfrm>
            <a:off x="699840" y="3822265"/>
            <a:ext cx="1400663" cy="169090"/>
          </a:xfrm>
          <a:prstGeom prst="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スライド番号プレースホルダー 26"/>
          <p:cNvSpPr txBox="1">
            <a:spLocks/>
          </p:cNvSpPr>
          <p:nvPr/>
        </p:nvSpPr>
        <p:spPr>
          <a:xfrm>
            <a:off x="7677149" y="6481650"/>
            <a:ext cx="222885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800" dirty="0" smtClean="0">
                <a:solidFill>
                  <a:schemeClr val="tx1"/>
                </a:solidFill>
              </a:rPr>
              <a:t>７</a:t>
            </a:r>
            <a:endParaRPr lang="ja-JP" altLang="en-US" sz="1400" dirty="0">
              <a:solidFill>
                <a:schemeClr val="tx1"/>
              </a:solidFill>
            </a:endParaRPr>
          </a:p>
        </p:txBody>
      </p:sp>
      <p:sp>
        <p:nvSpPr>
          <p:cNvPr id="2" name="テキスト ボックス 1"/>
          <p:cNvSpPr txBox="1"/>
          <p:nvPr/>
        </p:nvSpPr>
        <p:spPr>
          <a:xfrm>
            <a:off x="462111" y="2641363"/>
            <a:ext cx="4680000" cy="523220"/>
          </a:xfrm>
          <a:prstGeom prst="rect">
            <a:avLst/>
          </a:prstGeom>
          <a:solidFill>
            <a:schemeClr val="bg1"/>
          </a:solidFill>
          <a:ln w="28575">
            <a:solidFill>
              <a:srgbClr val="C72458"/>
            </a:solidFill>
          </a:ln>
        </p:spPr>
        <p:txBody>
          <a:bodyPr wrap="square" rtlCol="0">
            <a:spAutoFit/>
          </a:bodyPr>
          <a:lstStyle/>
          <a:p>
            <a:r>
              <a:rPr kumimoji="1" lang="ja-JP" altLang="en-US" sz="1400" dirty="0" smtClean="0"/>
              <a:t>類似団体より保有面積が多い要因は，市町村合併の影響や高知市に機能が集中する高知県の特性などによる</a:t>
            </a:r>
            <a:endParaRPr kumimoji="1" lang="ja-JP" altLang="en-US" sz="1400" dirty="0"/>
          </a:p>
        </p:txBody>
      </p:sp>
      <p:sp>
        <p:nvSpPr>
          <p:cNvPr id="5" name="テキスト ボックス 4"/>
          <p:cNvSpPr txBox="1"/>
          <p:nvPr/>
        </p:nvSpPr>
        <p:spPr>
          <a:xfrm>
            <a:off x="483174" y="2277343"/>
            <a:ext cx="3528000" cy="307777"/>
          </a:xfrm>
          <a:prstGeom prst="rect">
            <a:avLst/>
          </a:prstGeom>
          <a:solidFill>
            <a:schemeClr val="bg1">
              <a:lumMod val="95000"/>
            </a:schemeClr>
          </a:solidFill>
          <a:ln w="28575">
            <a:solidFill>
              <a:schemeClr val="accent5"/>
            </a:solidFill>
          </a:ln>
        </p:spPr>
        <p:txBody>
          <a:bodyPr wrap="square" rtlCol="0">
            <a:spAutoFit/>
          </a:bodyPr>
          <a:lstStyle/>
          <a:p>
            <a:r>
              <a:rPr kumimoji="1" lang="ja-JP" altLang="en-US" sz="1400" dirty="0" smtClean="0"/>
              <a:t>総面積の約６割は教育（学校等）と公営住宅</a:t>
            </a:r>
            <a:endParaRPr kumimoji="1" lang="en-US" altLang="ja-JP" sz="1400" dirty="0" smtClean="0"/>
          </a:p>
        </p:txBody>
      </p:sp>
      <p:sp>
        <p:nvSpPr>
          <p:cNvPr id="7" name="テキスト ボックス 6"/>
          <p:cNvSpPr txBox="1"/>
          <p:nvPr/>
        </p:nvSpPr>
        <p:spPr>
          <a:xfrm>
            <a:off x="51893" y="552090"/>
            <a:ext cx="9818998" cy="612000"/>
          </a:xfrm>
          <a:prstGeom prst="rect">
            <a:avLst/>
          </a:prstGeom>
          <a:noFill/>
          <a:ln w="38100">
            <a:solidFill>
              <a:srgbClr val="FF0000"/>
            </a:solidFill>
          </a:ln>
        </p:spPr>
        <p:txBody>
          <a:bodyPr wrap="square" rtlCol="0" anchor="ctr" anchorCtr="0">
            <a:spAutoFit/>
          </a:bodyPr>
          <a:lstStyle/>
          <a:p>
            <a:r>
              <a:rPr kumimoji="1" lang="ja-JP" altLang="en-US" sz="1400" dirty="0" smtClean="0"/>
              <a:t>昭和５０年代以降の</a:t>
            </a:r>
            <a:r>
              <a:rPr kumimoji="1" lang="ja-JP" altLang="en-US" sz="1400" u="sng" dirty="0" smtClean="0">
                <a:solidFill>
                  <a:srgbClr val="C72458"/>
                </a:solidFill>
                <a:latin typeface="HGP創英角ｺﾞｼｯｸUB" panose="020B0900000000000000" pitchFamily="50" charset="-128"/>
                <a:ea typeface="HGP創英角ｺﾞｼｯｸUB" panose="020B0900000000000000" pitchFamily="50" charset="-128"/>
              </a:rPr>
              <a:t>高度成長期の急激な人口増加</a:t>
            </a:r>
            <a:r>
              <a:rPr kumimoji="1" lang="ja-JP" altLang="en-US" sz="1400" dirty="0" smtClean="0"/>
              <a:t>を背景に，</a:t>
            </a:r>
            <a:r>
              <a:rPr kumimoji="1" lang="ja-JP" altLang="en-US" sz="1400" u="sng" dirty="0" smtClean="0">
                <a:solidFill>
                  <a:srgbClr val="C72458"/>
                </a:solidFill>
                <a:latin typeface="HGP創英角ｺﾞｼｯｸUB" panose="020B0900000000000000" pitchFamily="50" charset="-128"/>
                <a:ea typeface="HGP創英角ｺﾞｼｯｸUB" panose="020B0900000000000000" pitchFamily="50" charset="-128"/>
              </a:rPr>
              <a:t>多くの公共施設を集中的に整備</a:t>
            </a:r>
            <a:r>
              <a:rPr kumimoji="1" lang="ja-JP" altLang="en-US" sz="1400" dirty="0" smtClean="0"/>
              <a:t>してきた結果，施設の老朽化に伴う</a:t>
            </a:r>
            <a:r>
              <a:rPr kumimoji="1" lang="ja-JP" altLang="en-US" sz="1400" u="sng" dirty="0" smtClean="0">
                <a:solidFill>
                  <a:srgbClr val="C72458"/>
                </a:solidFill>
                <a:latin typeface="HGP創英角ｺﾞｼｯｸUB" panose="020B0900000000000000" pitchFamily="50" charset="-128"/>
                <a:ea typeface="HGP創英角ｺﾞｼｯｸUB" panose="020B0900000000000000" pitchFamily="50" charset="-128"/>
              </a:rPr>
              <a:t>修繕費用の増加</a:t>
            </a:r>
            <a:r>
              <a:rPr kumimoji="1" lang="ja-JP" altLang="en-US" sz="1400" dirty="0" smtClean="0"/>
              <a:t>や</a:t>
            </a:r>
            <a:r>
              <a:rPr kumimoji="1" lang="ja-JP" altLang="en-US" sz="1400" u="sng" dirty="0" smtClean="0">
                <a:solidFill>
                  <a:srgbClr val="C72458"/>
                </a:solidFill>
                <a:latin typeface="HGP創英角ｺﾞｼｯｸUB" panose="020B0900000000000000" pitchFamily="50" charset="-128"/>
                <a:ea typeface="HGP創英角ｺﾞｼｯｸUB" panose="020B0900000000000000" pitchFamily="50" charset="-128"/>
              </a:rPr>
              <a:t>更新時期の集中</a:t>
            </a:r>
            <a:r>
              <a:rPr kumimoji="1" lang="ja-JP" altLang="en-US" sz="1400" dirty="0" smtClean="0"/>
              <a:t>による投資的</a:t>
            </a:r>
            <a:r>
              <a:rPr kumimoji="1" lang="ja-JP" altLang="en-US" sz="1400" u="sng" dirty="0" smtClean="0">
                <a:solidFill>
                  <a:srgbClr val="C72458"/>
                </a:solidFill>
                <a:latin typeface="HGP創英角ｺﾞｼｯｸUB" panose="020B0900000000000000" pitchFamily="50" charset="-128"/>
                <a:ea typeface="HGP創英角ｺﾞｼｯｸUB" panose="020B0900000000000000" pitchFamily="50" charset="-128"/>
              </a:rPr>
              <a:t>経費の増加が大きな課題</a:t>
            </a:r>
            <a:r>
              <a:rPr kumimoji="1" lang="ja-JP" altLang="en-US" sz="1400" dirty="0" smtClean="0"/>
              <a:t>となっている。</a:t>
            </a:r>
            <a:endParaRPr kumimoji="1" lang="ja-JP" altLang="en-US" sz="1400" dirty="0"/>
          </a:p>
        </p:txBody>
      </p:sp>
      <p:sp>
        <p:nvSpPr>
          <p:cNvPr id="8" name="角丸四角形 7"/>
          <p:cNvSpPr/>
          <p:nvPr/>
        </p:nvSpPr>
        <p:spPr>
          <a:xfrm>
            <a:off x="6318110" y="4138368"/>
            <a:ext cx="3296047" cy="2501647"/>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テキスト ボックス 20"/>
          <p:cNvSpPr txBox="1"/>
          <p:nvPr/>
        </p:nvSpPr>
        <p:spPr>
          <a:xfrm>
            <a:off x="6369114" y="4259321"/>
            <a:ext cx="3251642" cy="2677656"/>
          </a:xfrm>
          <a:prstGeom prst="rect">
            <a:avLst/>
          </a:prstGeom>
          <a:noFill/>
        </p:spPr>
        <p:txBody>
          <a:bodyPr wrap="square" rtlCol="0">
            <a:spAutoFit/>
          </a:bodyPr>
          <a:lstStyle/>
          <a:p>
            <a:r>
              <a:rPr kumimoji="1" lang="ja-JP" altLang="en-US" sz="1400" dirty="0" smtClean="0">
                <a:latin typeface="HGP創英角ｺﾞｼｯｸUB" panose="020B0900000000000000" pitchFamily="50" charset="-128"/>
                <a:ea typeface="HGP創英角ｺﾞｼｯｸUB" panose="020B0900000000000000" pitchFamily="50" charset="-128"/>
              </a:rPr>
              <a:t>●第１期（</a:t>
            </a:r>
            <a:r>
              <a:rPr kumimoji="1" lang="en-US" altLang="ja-JP" sz="1400" dirty="0" smtClean="0">
                <a:latin typeface="HGP創英角ｺﾞｼｯｸUB" panose="020B0900000000000000" pitchFamily="50" charset="-128"/>
                <a:ea typeface="HGP創英角ｺﾞｼｯｸUB" panose="020B0900000000000000" pitchFamily="50" charset="-128"/>
              </a:rPr>
              <a:t>H30</a:t>
            </a:r>
            <a:r>
              <a:rPr kumimoji="1" lang="ja-JP" altLang="en-US" sz="1400" dirty="0" smtClean="0">
                <a:latin typeface="HGP創英角ｺﾞｼｯｸUB" panose="020B0900000000000000" pitchFamily="50" charset="-128"/>
                <a:ea typeface="HGP創英角ｺﾞｼｯｸUB" panose="020B0900000000000000" pitchFamily="50" charset="-128"/>
              </a:rPr>
              <a:t>～</a:t>
            </a:r>
            <a:r>
              <a:rPr kumimoji="1" lang="en-US" altLang="ja-JP" sz="1400" dirty="0" smtClean="0">
                <a:latin typeface="HGP創英角ｺﾞｼｯｸUB" panose="020B0900000000000000" pitchFamily="50" charset="-128"/>
                <a:ea typeface="HGP創英角ｺﾞｼｯｸUB" panose="020B0900000000000000" pitchFamily="50" charset="-128"/>
              </a:rPr>
              <a:t>R9</a:t>
            </a:r>
            <a:r>
              <a:rPr kumimoji="1" lang="ja-JP" altLang="en-US" sz="1400" dirty="0" smtClean="0">
                <a:latin typeface="HGP創英角ｺﾞｼｯｸUB" panose="020B0900000000000000" pitchFamily="50" charset="-128"/>
                <a:ea typeface="HGP創英角ｺﾞｼｯｸUB" panose="020B0900000000000000" pitchFamily="50" charset="-128"/>
              </a:rPr>
              <a:t>）は達成を目指して</a:t>
            </a:r>
            <a:endParaRPr kumimoji="1" lang="en-US" altLang="ja-JP" sz="1400" dirty="0" smtClean="0">
              <a:latin typeface="HGP創英角ｺﾞｼｯｸUB" panose="020B0900000000000000" pitchFamily="50" charset="-128"/>
              <a:ea typeface="HGP創英角ｺﾞｼｯｸUB" panose="020B0900000000000000" pitchFamily="50" charset="-128"/>
            </a:endParaRPr>
          </a:p>
          <a:p>
            <a:r>
              <a:rPr lang="ja-JP" altLang="en-US" sz="1400" dirty="0">
                <a:latin typeface="HGP創英角ｺﾞｼｯｸUB" panose="020B0900000000000000" pitchFamily="50" charset="-128"/>
                <a:ea typeface="HGP創英角ｺﾞｼｯｸUB" panose="020B0900000000000000" pitchFamily="50" charset="-128"/>
              </a:rPr>
              <a:t>　</a:t>
            </a:r>
            <a:r>
              <a:rPr lang="ja-JP" altLang="en-US" sz="1400" dirty="0" smtClean="0">
                <a:latin typeface="HGP創英角ｺﾞｼｯｸUB" panose="020B0900000000000000" pitchFamily="50" charset="-128"/>
                <a:ea typeface="HGP創英角ｺﾞｼｯｸUB" panose="020B0900000000000000" pitchFamily="50" charset="-128"/>
              </a:rPr>
              <a:t> </a:t>
            </a:r>
            <a:r>
              <a:rPr kumimoji="1" lang="ja-JP" altLang="en-US" sz="1400" dirty="0" smtClean="0">
                <a:latin typeface="HGP創英角ｺﾞｼｯｸUB" panose="020B0900000000000000" pitchFamily="50" charset="-128"/>
                <a:ea typeface="HGP創英角ｺﾞｼｯｸUB" panose="020B0900000000000000" pitchFamily="50" charset="-128"/>
              </a:rPr>
              <a:t>現在</a:t>
            </a:r>
            <a:r>
              <a:rPr lang="ja-JP" altLang="en-US" sz="1400" dirty="0" smtClean="0">
                <a:latin typeface="HGP創英角ｺﾞｼｯｸUB" panose="020B0900000000000000" pitchFamily="50" charset="-128"/>
                <a:ea typeface="HGP創英角ｺﾞｼｯｸUB" panose="020B0900000000000000" pitchFamily="50" charset="-128"/>
              </a:rPr>
              <a:t>取組を進めている。</a:t>
            </a:r>
            <a:r>
              <a:rPr lang="en-US" altLang="ja-JP" sz="1400" dirty="0" smtClean="0">
                <a:latin typeface="HGP創英角ｺﾞｼｯｸUB" panose="020B0900000000000000" pitchFamily="50" charset="-128"/>
                <a:ea typeface="HGP創英角ｺﾞｼｯｸUB" panose="020B0900000000000000" pitchFamily="50" charset="-128"/>
              </a:rPr>
              <a:t>R5</a:t>
            </a:r>
            <a:r>
              <a:rPr lang="ja-JP" altLang="en-US" sz="1400" dirty="0" smtClean="0">
                <a:latin typeface="HGP創英角ｺﾞｼｯｸUB" panose="020B0900000000000000" pitchFamily="50" charset="-128"/>
                <a:ea typeface="HGP創英角ｺﾞｼｯｸUB" panose="020B0900000000000000" pitchFamily="50" charset="-128"/>
              </a:rPr>
              <a:t>時点の進</a:t>
            </a:r>
            <a:endParaRPr lang="en-US" altLang="ja-JP" sz="1400" dirty="0" smtClean="0">
              <a:latin typeface="HGP創英角ｺﾞｼｯｸUB" panose="020B0900000000000000" pitchFamily="50" charset="-128"/>
              <a:ea typeface="HGP創英角ｺﾞｼｯｸUB" panose="020B0900000000000000" pitchFamily="50" charset="-128"/>
            </a:endParaRPr>
          </a:p>
          <a:p>
            <a:r>
              <a:rPr lang="en-US" altLang="ja-JP" sz="1400" dirty="0">
                <a:latin typeface="HGP創英角ｺﾞｼｯｸUB" panose="020B0900000000000000" pitchFamily="50" charset="-128"/>
                <a:ea typeface="HGP創英角ｺﾞｼｯｸUB" panose="020B0900000000000000" pitchFamily="50" charset="-128"/>
              </a:rPr>
              <a:t> </a:t>
            </a:r>
            <a:r>
              <a:rPr lang="en-US" altLang="ja-JP" sz="1400" dirty="0" smtClean="0">
                <a:latin typeface="HGP創英角ｺﾞｼｯｸUB" panose="020B0900000000000000" pitchFamily="50" charset="-128"/>
                <a:ea typeface="HGP創英角ｺﾞｼｯｸUB" panose="020B0900000000000000" pitchFamily="50" charset="-128"/>
              </a:rPr>
              <a:t>  </a:t>
            </a:r>
            <a:r>
              <a:rPr lang="ja-JP" altLang="en-US" sz="1400" dirty="0" smtClean="0">
                <a:latin typeface="HGP創英角ｺﾞｼｯｸUB" panose="020B0900000000000000" pitchFamily="50" charset="-128"/>
                <a:ea typeface="HGP創英角ｺﾞｼｯｸUB" panose="020B0900000000000000" pitchFamily="50" charset="-128"/>
              </a:rPr>
              <a:t>捗率は</a:t>
            </a:r>
            <a:r>
              <a:rPr lang="en-US" altLang="ja-JP" sz="1400" dirty="0" smtClean="0">
                <a:latin typeface="HGP創英角ｺﾞｼｯｸUB" panose="020B0900000000000000" pitchFamily="50" charset="-128"/>
                <a:ea typeface="HGP創英角ｺﾞｼｯｸUB" panose="020B0900000000000000" pitchFamily="50" charset="-128"/>
              </a:rPr>
              <a:t>8.4</a:t>
            </a:r>
            <a:r>
              <a:rPr lang="ja-JP" altLang="en-US" sz="1400" dirty="0" smtClean="0">
                <a:latin typeface="HGP創英角ｺﾞｼｯｸUB" panose="020B0900000000000000" pitchFamily="50" charset="-128"/>
                <a:ea typeface="HGP創英角ｺﾞｼｯｸUB" panose="020B0900000000000000" pitchFamily="50" charset="-128"/>
              </a:rPr>
              <a:t>％ （削減済面積 </a:t>
            </a:r>
            <a:r>
              <a:rPr lang="en-US" altLang="ja-JP" sz="1400" dirty="0" smtClean="0">
                <a:latin typeface="HGP創英角ｺﾞｼｯｸUB" panose="020B0900000000000000" pitchFamily="50" charset="-128"/>
                <a:ea typeface="HGP創英角ｺﾞｼｯｸUB" panose="020B0900000000000000" pitchFamily="50" charset="-128"/>
              </a:rPr>
              <a:t>2,653</a:t>
            </a:r>
            <a:r>
              <a:rPr lang="ja-JP" altLang="en-US" sz="1400" dirty="0" smtClean="0">
                <a:latin typeface="HGP創英角ｺﾞｼｯｸUB" panose="020B0900000000000000" pitchFamily="50" charset="-128"/>
                <a:ea typeface="HGP創英角ｺﾞｼｯｸUB" panose="020B0900000000000000" pitchFamily="50" charset="-128"/>
              </a:rPr>
              <a:t>㎡）</a:t>
            </a:r>
            <a:endParaRPr lang="en-US" altLang="ja-JP" sz="1400" dirty="0" smtClean="0">
              <a:latin typeface="HGP創英角ｺﾞｼｯｸUB" panose="020B0900000000000000" pitchFamily="50" charset="-128"/>
              <a:ea typeface="HGP創英角ｺﾞｼｯｸUB" panose="020B0900000000000000" pitchFamily="50" charset="-128"/>
            </a:endParaRPr>
          </a:p>
          <a:p>
            <a:endParaRPr lang="en-US" altLang="ja-JP" sz="1400" dirty="0" smtClean="0">
              <a:latin typeface="HGP創英角ｺﾞｼｯｸUB" panose="020B0900000000000000" pitchFamily="50" charset="-128"/>
              <a:ea typeface="HGP創英角ｺﾞｼｯｸUB" panose="020B0900000000000000" pitchFamily="50" charset="-128"/>
            </a:endParaRPr>
          </a:p>
          <a:p>
            <a:r>
              <a:rPr lang="ja-JP" altLang="en-US" sz="1400" dirty="0" smtClean="0">
                <a:latin typeface="HGP創英角ｺﾞｼｯｸUB" panose="020B0900000000000000" pitchFamily="50" charset="-128"/>
                <a:ea typeface="HGP創英角ｺﾞｼｯｸUB" panose="020B0900000000000000" pitchFamily="50" charset="-128"/>
              </a:rPr>
              <a:t>●第２期以降（</a:t>
            </a:r>
            <a:r>
              <a:rPr lang="en-US" altLang="ja-JP" sz="1400" dirty="0" smtClean="0">
                <a:latin typeface="HGP創英角ｺﾞｼｯｸUB" panose="020B0900000000000000" pitchFamily="50" charset="-128"/>
                <a:ea typeface="HGP創英角ｺﾞｼｯｸUB" panose="020B0900000000000000" pitchFamily="50" charset="-128"/>
              </a:rPr>
              <a:t>R10</a:t>
            </a:r>
            <a:r>
              <a:rPr lang="ja-JP" altLang="en-US" sz="1400" dirty="0" smtClean="0">
                <a:latin typeface="HGP創英角ｺﾞｼｯｸUB" panose="020B0900000000000000" pitchFamily="50" charset="-128"/>
                <a:ea typeface="HGP創英角ｺﾞｼｯｸUB" panose="020B0900000000000000" pitchFamily="50" charset="-128"/>
              </a:rPr>
              <a:t>以降）は，高度成長期</a:t>
            </a:r>
            <a:endParaRPr lang="en-US" altLang="ja-JP" sz="1400" dirty="0" smtClean="0">
              <a:latin typeface="HGP創英角ｺﾞｼｯｸUB" panose="020B0900000000000000" pitchFamily="50" charset="-128"/>
              <a:ea typeface="HGP創英角ｺﾞｼｯｸUB" panose="020B0900000000000000" pitchFamily="50" charset="-128"/>
            </a:endParaRPr>
          </a:p>
          <a:p>
            <a:r>
              <a:rPr lang="en-US" altLang="ja-JP" sz="1400" dirty="0">
                <a:latin typeface="HGP創英角ｺﾞｼｯｸUB" panose="020B0900000000000000" pitchFamily="50" charset="-128"/>
                <a:ea typeface="HGP創英角ｺﾞｼｯｸUB" panose="020B0900000000000000" pitchFamily="50" charset="-128"/>
              </a:rPr>
              <a:t> </a:t>
            </a:r>
            <a:r>
              <a:rPr lang="en-US" altLang="ja-JP" sz="1400" dirty="0" smtClean="0">
                <a:latin typeface="HGP創英角ｺﾞｼｯｸUB" panose="020B0900000000000000" pitchFamily="50" charset="-128"/>
                <a:ea typeface="HGP創英角ｺﾞｼｯｸUB" panose="020B0900000000000000" pitchFamily="50" charset="-128"/>
              </a:rPr>
              <a:t>  </a:t>
            </a:r>
            <a:r>
              <a:rPr lang="ja-JP" altLang="en-US" sz="1400" dirty="0" smtClean="0">
                <a:latin typeface="HGP創英角ｺﾞｼｯｸUB" panose="020B0900000000000000" pitchFamily="50" charset="-128"/>
                <a:ea typeface="HGP創英角ｺﾞｼｯｸUB" panose="020B0900000000000000" pitchFamily="50" charset="-128"/>
              </a:rPr>
              <a:t>に集中的に整備した公共施設が耐用</a:t>
            </a:r>
            <a:endParaRPr lang="en-US" altLang="ja-JP" sz="1400" dirty="0" smtClean="0">
              <a:latin typeface="HGP創英角ｺﾞｼｯｸUB" panose="020B0900000000000000" pitchFamily="50" charset="-128"/>
              <a:ea typeface="HGP創英角ｺﾞｼｯｸUB" panose="020B0900000000000000" pitchFamily="50" charset="-128"/>
            </a:endParaRPr>
          </a:p>
          <a:p>
            <a:r>
              <a:rPr lang="en-US" altLang="ja-JP" sz="1400" dirty="0">
                <a:latin typeface="HGP創英角ｺﾞｼｯｸUB" panose="020B0900000000000000" pitchFamily="50" charset="-128"/>
                <a:ea typeface="HGP創英角ｺﾞｼｯｸUB" panose="020B0900000000000000" pitchFamily="50" charset="-128"/>
              </a:rPr>
              <a:t> </a:t>
            </a:r>
            <a:r>
              <a:rPr lang="en-US" altLang="ja-JP" sz="1400" dirty="0" smtClean="0">
                <a:latin typeface="HGP創英角ｺﾞｼｯｸUB" panose="020B0900000000000000" pitchFamily="50" charset="-128"/>
                <a:ea typeface="HGP創英角ｺﾞｼｯｸUB" panose="020B0900000000000000" pitchFamily="50" charset="-128"/>
              </a:rPr>
              <a:t>  </a:t>
            </a:r>
            <a:r>
              <a:rPr lang="ja-JP" altLang="en-US" sz="1400" dirty="0" smtClean="0">
                <a:latin typeface="HGP創英角ｺﾞｼｯｸUB" panose="020B0900000000000000" pitchFamily="50" charset="-128"/>
                <a:ea typeface="HGP創英角ｺﾞｼｯｸUB" panose="020B0900000000000000" pitchFamily="50" charset="-128"/>
              </a:rPr>
              <a:t>年数を迎えることから，第１期と比べて</a:t>
            </a:r>
            <a:endParaRPr lang="en-US" altLang="ja-JP" sz="1400" dirty="0" smtClean="0">
              <a:latin typeface="HGP創英角ｺﾞｼｯｸUB" panose="020B0900000000000000" pitchFamily="50" charset="-128"/>
              <a:ea typeface="HGP創英角ｺﾞｼｯｸUB" panose="020B0900000000000000" pitchFamily="50" charset="-128"/>
            </a:endParaRPr>
          </a:p>
          <a:p>
            <a:r>
              <a:rPr lang="en-US" altLang="ja-JP" sz="1400" dirty="0">
                <a:latin typeface="HGP創英角ｺﾞｼｯｸUB" panose="020B0900000000000000" pitchFamily="50" charset="-128"/>
                <a:ea typeface="HGP創英角ｺﾞｼｯｸUB" panose="020B0900000000000000" pitchFamily="50" charset="-128"/>
              </a:rPr>
              <a:t> </a:t>
            </a:r>
            <a:r>
              <a:rPr lang="en-US" altLang="ja-JP" sz="1400" dirty="0" smtClean="0">
                <a:latin typeface="HGP創英角ｺﾞｼｯｸUB" panose="020B0900000000000000" pitchFamily="50" charset="-128"/>
                <a:ea typeface="HGP創英角ｺﾞｼｯｸUB" panose="020B0900000000000000" pitchFamily="50" charset="-128"/>
              </a:rPr>
              <a:t>  </a:t>
            </a:r>
            <a:r>
              <a:rPr lang="ja-JP" altLang="en-US" sz="1400" dirty="0" smtClean="0">
                <a:latin typeface="HGP創英角ｺﾞｼｯｸUB" panose="020B0900000000000000" pitchFamily="50" charset="-128"/>
                <a:ea typeface="HGP創英角ｺﾞｼｯｸUB" panose="020B0900000000000000" pitchFamily="50" charset="-128"/>
              </a:rPr>
              <a:t>耐用年数を経過する面積が約５倍と</a:t>
            </a:r>
            <a:r>
              <a:rPr lang="ja-JP" altLang="en-US" sz="1400" dirty="0" err="1" smtClean="0">
                <a:latin typeface="HGP創英角ｺﾞｼｯｸUB" panose="020B0900000000000000" pitchFamily="50" charset="-128"/>
                <a:ea typeface="HGP創英角ｺﾞｼｯｸUB" panose="020B0900000000000000" pitchFamily="50" charset="-128"/>
              </a:rPr>
              <a:t>な</a:t>
            </a:r>
            <a:endParaRPr lang="en-US" altLang="ja-JP" sz="1400" dirty="0" smtClean="0">
              <a:latin typeface="HGP創英角ｺﾞｼｯｸUB" panose="020B0900000000000000" pitchFamily="50" charset="-128"/>
              <a:ea typeface="HGP創英角ｺﾞｼｯｸUB" panose="020B0900000000000000" pitchFamily="50" charset="-128"/>
            </a:endParaRPr>
          </a:p>
          <a:p>
            <a:r>
              <a:rPr lang="en-US" altLang="ja-JP" sz="1400" dirty="0">
                <a:latin typeface="HGP創英角ｺﾞｼｯｸUB" panose="020B0900000000000000" pitchFamily="50" charset="-128"/>
                <a:ea typeface="HGP創英角ｺﾞｼｯｸUB" panose="020B0900000000000000" pitchFamily="50" charset="-128"/>
              </a:rPr>
              <a:t> </a:t>
            </a:r>
            <a:r>
              <a:rPr lang="en-US" altLang="ja-JP" sz="1400" dirty="0" smtClean="0">
                <a:latin typeface="HGP創英角ｺﾞｼｯｸUB" panose="020B0900000000000000" pitchFamily="50" charset="-128"/>
                <a:ea typeface="HGP創英角ｺﾞｼｯｸUB" panose="020B0900000000000000" pitchFamily="50" charset="-128"/>
              </a:rPr>
              <a:t>  </a:t>
            </a:r>
            <a:r>
              <a:rPr lang="ja-JP" altLang="en-US" sz="1400" dirty="0" smtClean="0">
                <a:latin typeface="HGP創英角ｺﾞｼｯｸUB" panose="020B0900000000000000" pitchFamily="50" charset="-128"/>
                <a:ea typeface="HGP創英角ｺﾞｼｯｸUB" panose="020B0900000000000000" pitchFamily="50" charset="-128"/>
              </a:rPr>
              <a:t>り，削減が必要な面積</a:t>
            </a:r>
            <a:r>
              <a:rPr lang="ja-JP" altLang="en-US" sz="1400" dirty="0">
                <a:latin typeface="HGP創英角ｺﾞｼｯｸUB" panose="020B0900000000000000" pitchFamily="50" charset="-128"/>
                <a:ea typeface="HGP創英角ｺﾞｼｯｸUB" panose="020B0900000000000000" pitchFamily="50" charset="-128"/>
              </a:rPr>
              <a:t>が</a:t>
            </a:r>
            <a:r>
              <a:rPr lang="ja-JP" altLang="en-US" sz="1400" dirty="0" smtClean="0">
                <a:latin typeface="HGP創英角ｺﾞｼｯｸUB" panose="020B0900000000000000" pitchFamily="50" charset="-128"/>
                <a:ea typeface="HGP創英角ｺﾞｼｯｸUB" panose="020B0900000000000000" pitchFamily="50" charset="-128"/>
              </a:rPr>
              <a:t>大幅増</a:t>
            </a:r>
            <a:endParaRPr lang="en-US" altLang="ja-JP" sz="1400" dirty="0" smtClean="0">
              <a:latin typeface="HGP創英角ｺﾞｼｯｸUB" panose="020B0900000000000000" pitchFamily="50" charset="-128"/>
              <a:ea typeface="HGP創英角ｺﾞｼｯｸUB" panose="020B0900000000000000" pitchFamily="50" charset="-128"/>
            </a:endParaRPr>
          </a:p>
          <a:p>
            <a:pPr>
              <a:lnSpc>
                <a:spcPts val="400"/>
              </a:lnSpc>
            </a:pPr>
            <a:endParaRPr kumimoji="1" lang="en-US" altLang="ja-JP" sz="1400" dirty="0" smtClean="0">
              <a:latin typeface="HGP創英角ｺﾞｼｯｸUB" panose="020B0900000000000000" pitchFamily="50" charset="-128"/>
              <a:ea typeface="HGP創英角ｺﾞｼｯｸUB" panose="020B0900000000000000" pitchFamily="50" charset="-128"/>
            </a:endParaRPr>
          </a:p>
          <a:p>
            <a:r>
              <a:rPr kumimoji="1" lang="ja-JP" altLang="en-US" sz="1400" dirty="0" smtClean="0">
                <a:latin typeface="HGP創英角ｺﾞｼｯｸUB" panose="020B0900000000000000" pitchFamily="50" charset="-128"/>
                <a:ea typeface="HGP創英角ｺﾞｼｯｸUB" panose="020B0900000000000000" pitchFamily="50" charset="-128"/>
              </a:rPr>
              <a:t>⇒更なる取組の加速化が必要</a:t>
            </a:r>
            <a:endParaRPr kumimoji="1" lang="en-US" altLang="ja-JP" sz="1400" dirty="0" smtClean="0">
              <a:latin typeface="HGP創英角ｺﾞｼｯｸUB" panose="020B0900000000000000" pitchFamily="50" charset="-128"/>
              <a:ea typeface="HGP創英角ｺﾞｼｯｸUB" panose="020B0900000000000000" pitchFamily="50" charset="-128"/>
            </a:endParaRPr>
          </a:p>
          <a:p>
            <a:pPr algn="ctr"/>
            <a:endParaRPr kumimoji="1" lang="ja-JP" altLang="en-US" dirty="0">
              <a:latin typeface="HGP創英角ｺﾞｼｯｸUB" panose="020B0900000000000000" pitchFamily="50" charset="-128"/>
              <a:ea typeface="HGP創英角ｺﾞｼｯｸUB" panose="020B0900000000000000" pitchFamily="50" charset="-128"/>
            </a:endParaRPr>
          </a:p>
        </p:txBody>
      </p:sp>
      <p:sp>
        <p:nvSpPr>
          <p:cNvPr id="9" name="角丸四角形吹き出し 8"/>
          <p:cNvSpPr/>
          <p:nvPr/>
        </p:nvSpPr>
        <p:spPr>
          <a:xfrm>
            <a:off x="3597965" y="3433597"/>
            <a:ext cx="2111720" cy="752630"/>
          </a:xfrm>
          <a:prstGeom prst="wedgeRoundRectCallout">
            <a:avLst>
              <a:gd name="adj1" fmla="val -107378"/>
              <a:gd name="adj2" fmla="val 34492"/>
              <a:gd name="adj3" fmla="val 16667"/>
            </a:avLst>
          </a:prstGeom>
          <a:solidFill>
            <a:srgbClr val="FFC00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p:cNvSpPr txBox="1"/>
          <p:nvPr/>
        </p:nvSpPr>
        <p:spPr>
          <a:xfrm>
            <a:off x="3578088" y="3446588"/>
            <a:ext cx="2162723" cy="738664"/>
          </a:xfrm>
          <a:prstGeom prst="rect">
            <a:avLst/>
          </a:prstGeom>
          <a:noFill/>
        </p:spPr>
        <p:txBody>
          <a:bodyPr wrap="square" rtlCol="0">
            <a:spAutoFit/>
          </a:bodyPr>
          <a:lstStyle/>
          <a:p>
            <a:r>
              <a:rPr kumimoji="1" lang="ja-JP" altLang="en-US" sz="1050" dirty="0" smtClean="0">
                <a:latin typeface="+mn-ea"/>
              </a:rPr>
              <a:t>「機能見直し」「複合化・統廃合」等による，</a:t>
            </a:r>
            <a:r>
              <a:rPr kumimoji="1" lang="en-US" altLang="ja-JP" sz="1050" dirty="0" smtClean="0">
                <a:latin typeface="+mn-ea"/>
              </a:rPr>
              <a:t>【</a:t>
            </a:r>
            <a:r>
              <a:rPr kumimoji="1" lang="ja-JP" altLang="en-US" sz="1050" dirty="0" smtClean="0">
                <a:latin typeface="+mn-ea"/>
              </a:rPr>
              <a:t>管理の最適化</a:t>
            </a:r>
            <a:r>
              <a:rPr kumimoji="1" lang="en-US" altLang="ja-JP" sz="1050" dirty="0" smtClean="0">
                <a:latin typeface="+mn-ea"/>
              </a:rPr>
              <a:t>】【</a:t>
            </a:r>
            <a:r>
              <a:rPr lang="ja-JP" altLang="en-US" sz="1050" dirty="0" smtClean="0">
                <a:latin typeface="+mn-ea"/>
              </a:rPr>
              <a:t>機能の最適化</a:t>
            </a:r>
            <a:r>
              <a:rPr lang="en-US" altLang="ja-JP" sz="1050" dirty="0" smtClean="0">
                <a:latin typeface="+mn-ea"/>
              </a:rPr>
              <a:t>】【</a:t>
            </a:r>
            <a:r>
              <a:rPr lang="ja-JP" altLang="en-US" sz="1050" dirty="0" smtClean="0">
                <a:latin typeface="+mn-ea"/>
              </a:rPr>
              <a:t>総量の最適化</a:t>
            </a:r>
            <a:r>
              <a:rPr lang="en-US" altLang="ja-JP" sz="1050" dirty="0" smtClean="0">
                <a:latin typeface="+mn-ea"/>
              </a:rPr>
              <a:t>】</a:t>
            </a:r>
            <a:r>
              <a:rPr lang="ja-JP" altLang="en-US" sz="1050" dirty="0" smtClean="0">
                <a:latin typeface="+mn-ea"/>
              </a:rPr>
              <a:t>の目標達成に向けた具体的な実施計画</a:t>
            </a:r>
            <a:endParaRPr kumimoji="1" lang="en-US" altLang="ja-JP" sz="1050" dirty="0" smtClean="0">
              <a:latin typeface="+mn-ea"/>
            </a:endParaRPr>
          </a:p>
        </p:txBody>
      </p:sp>
      <p:pic>
        <p:nvPicPr>
          <p:cNvPr id="24" name="図 23"/>
          <p:cNvPicPr>
            <a:picLocks noChangeAspect="1"/>
          </p:cNvPicPr>
          <p:nvPr/>
        </p:nvPicPr>
        <p:blipFill>
          <a:blip r:embed="rId3"/>
          <a:stretch>
            <a:fillRect/>
          </a:stretch>
        </p:blipFill>
        <p:spPr>
          <a:xfrm>
            <a:off x="125785" y="4772748"/>
            <a:ext cx="6105542" cy="1526386"/>
          </a:xfrm>
          <a:prstGeom prst="rect">
            <a:avLst/>
          </a:prstGeom>
        </p:spPr>
      </p:pic>
      <p:sp>
        <p:nvSpPr>
          <p:cNvPr id="25" name="テキスト ボックス 24"/>
          <p:cNvSpPr txBox="1"/>
          <p:nvPr/>
        </p:nvSpPr>
        <p:spPr>
          <a:xfrm>
            <a:off x="1020688" y="6337234"/>
            <a:ext cx="3322712" cy="253916"/>
          </a:xfrm>
          <a:prstGeom prst="rect">
            <a:avLst/>
          </a:prstGeom>
          <a:noFill/>
        </p:spPr>
        <p:txBody>
          <a:bodyPr wrap="square" rtlCol="0">
            <a:spAutoFit/>
          </a:bodyPr>
          <a:lstStyle/>
          <a:p>
            <a:r>
              <a:rPr lang="ja-JP" altLang="en-US" sz="1050" dirty="0" smtClean="0">
                <a:latin typeface="+mn-ea"/>
              </a:rPr>
              <a:t>公営住宅等の削減により達成の見込</a:t>
            </a:r>
            <a:endParaRPr kumimoji="1" lang="en-US" altLang="ja-JP" sz="1050" dirty="0" smtClean="0">
              <a:latin typeface="+mn-ea"/>
            </a:endParaRPr>
          </a:p>
        </p:txBody>
      </p:sp>
      <p:cxnSp>
        <p:nvCxnSpPr>
          <p:cNvPr id="27" name="直線矢印コネクタ 26"/>
          <p:cNvCxnSpPr/>
          <p:nvPr/>
        </p:nvCxnSpPr>
        <p:spPr>
          <a:xfrm flipV="1">
            <a:off x="1238250" y="6153150"/>
            <a:ext cx="0" cy="216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51342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8768" y="8663"/>
            <a:ext cx="9914768" cy="461665"/>
          </a:xfrm>
          <a:prstGeom prst="rect">
            <a:avLst/>
          </a:prstGeom>
          <a:solidFill>
            <a:schemeClr val="accent5"/>
          </a:solidFill>
        </p:spPr>
        <p:txBody>
          <a:bodyPr wrap="square" rtlCol="0">
            <a:spAutoFit/>
          </a:bodyPr>
          <a:lstStyle/>
          <a:p>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２　</a:t>
            </a:r>
            <a:r>
              <a:rPr lang="ja-JP" altLang="en-US" sz="2400" dirty="0" smtClean="0">
                <a:solidFill>
                  <a:schemeClr val="bg1"/>
                </a:solidFill>
                <a:latin typeface="HGP創英角ｺﾞｼｯｸUB" panose="020B0900000000000000" pitchFamily="50" charset="-128"/>
                <a:ea typeface="HGP創英角ｺﾞｼｯｸUB" panose="020B0900000000000000" pitchFamily="50" charset="-128"/>
              </a:rPr>
              <a:t>公共施設について　～　公共施設の修繕　～</a:t>
            </a:r>
            <a:endParaRPr lang="ja-JP" altLang="en-US" sz="24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5" name="スライド番号プレースホルダー 1"/>
          <p:cNvSpPr>
            <a:spLocks noGrp="1"/>
          </p:cNvSpPr>
          <p:nvPr>
            <p:ph type="sldNum" sz="quarter" idx="12"/>
          </p:nvPr>
        </p:nvSpPr>
        <p:spPr>
          <a:xfrm>
            <a:off x="7677149" y="6492875"/>
            <a:ext cx="2228850" cy="365125"/>
          </a:xfrm>
        </p:spPr>
        <p:txBody>
          <a:bodyPr/>
          <a:lstStyle/>
          <a:p>
            <a:r>
              <a:rPr kumimoji="1" lang="ja-JP" altLang="en-US" sz="1800" dirty="0" smtClean="0">
                <a:solidFill>
                  <a:schemeClr val="tx1"/>
                </a:solidFill>
              </a:rPr>
              <a:t>８</a:t>
            </a:r>
            <a:endParaRPr kumimoji="1" lang="ja-JP" altLang="en-US" sz="1400" dirty="0">
              <a:solidFill>
                <a:schemeClr val="tx1"/>
              </a:solidFill>
            </a:endParaRPr>
          </a:p>
        </p:txBody>
      </p:sp>
      <p:pic>
        <p:nvPicPr>
          <p:cNvPr id="9" name="図 8"/>
          <p:cNvPicPr>
            <a:picLocks noChangeAspect="1"/>
          </p:cNvPicPr>
          <p:nvPr/>
        </p:nvPicPr>
        <p:blipFill>
          <a:blip r:embed="rId2"/>
          <a:stretch>
            <a:fillRect/>
          </a:stretch>
        </p:blipFill>
        <p:spPr>
          <a:xfrm>
            <a:off x="236857" y="587642"/>
            <a:ext cx="9229456" cy="6087795"/>
          </a:xfrm>
          <a:prstGeom prst="rect">
            <a:avLst/>
          </a:prstGeom>
        </p:spPr>
      </p:pic>
    </p:spTree>
    <p:extLst>
      <p:ext uri="{BB962C8B-B14F-4D97-AF65-F5344CB8AC3E}">
        <p14:creationId xmlns:p14="http://schemas.microsoft.com/office/powerpoint/2010/main" val="2103131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角丸四角形 10"/>
          <p:cNvSpPr/>
          <p:nvPr/>
        </p:nvSpPr>
        <p:spPr>
          <a:xfrm>
            <a:off x="148762" y="1511871"/>
            <a:ext cx="1872267" cy="780610"/>
          </a:xfrm>
          <a:prstGeom prst="roundRect">
            <a:avLst/>
          </a:prstGeom>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9" name="テキスト ボックス 8"/>
          <p:cNvSpPr txBox="1"/>
          <p:nvPr/>
        </p:nvSpPr>
        <p:spPr>
          <a:xfrm>
            <a:off x="148762" y="1511871"/>
            <a:ext cx="1887857" cy="769441"/>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ja-JP" altLang="en-US" sz="1100" dirty="0" smtClean="0">
                <a:latin typeface="BIZ UDPゴシック" panose="020B0400000000000000" pitchFamily="50" charset="-128"/>
                <a:ea typeface="BIZ UDPゴシック" panose="020B0400000000000000" pitchFamily="50" charset="-128"/>
              </a:rPr>
              <a:t>令和６年１月</a:t>
            </a:r>
            <a:endParaRPr lang="en-US" altLang="ja-JP" sz="1100" dirty="0" smtClean="0">
              <a:latin typeface="BIZ UDPゴシック" panose="020B0400000000000000" pitchFamily="50" charset="-128"/>
              <a:ea typeface="BIZ UDPゴシック" panose="020B0400000000000000" pitchFamily="50" charset="-128"/>
            </a:endParaRPr>
          </a:p>
          <a:p>
            <a:pPr marL="171450" indent="-171450">
              <a:buFont typeface="Wingdings" panose="05000000000000000000" pitchFamily="2" charset="2"/>
              <a:buChar char="Ø"/>
            </a:pPr>
            <a:r>
              <a:rPr kumimoji="1" lang="ja-JP" altLang="en-US" sz="1100" dirty="0" smtClean="0">
                <a:latin typeface="BIZ UDPゴシック" panose="020B0400000000000000" pitchFamily="50" charset="-128"/>
                <a:ea typeface="BIZ UDPゴシック" panose="020B0400000000000000" pitchFamily="50" charset="-128"/>
              </a:rPr>
              <a:t>対象</a:t>
            </a:r>
            <a:r>
              <a:rPr kumimoji="1" lang="en-US" altLang="ja-JP" sz="1100" dirty="0" smtClean="0">
                <a:latin typeface="BIZ UDPゴシック" panose="020B0400000000000000" pitchFamily="50" charset="-128"/>
                <a:ea typeface="BIZ UDPゴシック" panose="020B0400000000000000" pitchFamily="50" charset="-128"/>
              </a:rPr>
              <a:t>34</a:t>
            </a:r>
            <a:r>
              <a:rPr kumimoji="1" lang="ja-JP" altLang="en-US" sz="1100" dirty="0" smtClean="0">
                <a:latin typeface="BIZ UDPゴシック" panose="020B0400000000000000" pitchFamily="50" charset="-128"/>
                <a:ea typeface="BIZ UDPゴシック" panose="020B0400000000000000" pitchFamily="50" charset="-128"/>
              </a:rPr>
              <a:t>施設を決定</a:t>
            </a:r>
            <a:endParaRPr kumimoji="1" lang="en-US" altLang="ja-JP" sz="1100" dirty="0" smtClean="0">
              <a:latin typeface="BIZ UDPゴシック" panose="020B0400000000000000" pitchFamily="50" charset="-128"/>
              <a:ea typeface="BIZ UDPゴシック" panose="020B0400000000000000" pitchFamily="50" charset="-128"/>
            </a:endParaRPr>
          </a:p>
          <a:p>
            <a:r>
              <a:rPr lang="ja-JP" altLang="en-US" sz="1100" dirty="0">
                <a:latin typeface="BIZ UDPゴシック" panose="020B0400000000000000" pitchFamily="50" charset="-128"/>
                <a:ea typeface="BIZ UDPゴシック" panose="020B0400000000000000" pitchFamily="50" charset="-128"/>
              </a:rPr>
              <a:t>令和</a:t>
            </a:r>
            <a:r>
              <a:rPr lang="ja-JP" altLang="en-US" sz="1100" dirty="0" smtClean="0">
                <a:latin typeface="BIZ UDPゴシック" panose="020B0400000000000000" pitchFamily="50" charset="-128"/>
                <a:ea typeface="BIZ UDPゴシック" panose="020B0400000000000000" pitchFamily="50" charset="-128"/>
              </a:rPr>
              <a:t>６年</a:t>
            </a:r>
            <a:r>
              <a:rPr lang="ja-JP" altLang="en-US" sz="1100" dirty="0">
                <a:latin typeface="BIZ UDPゴシック" panose="020B0400000000000000" pitchFamily="50" charset="-128"/>
                <a:ea typeface="BIZ UDPゴシック" panose="020B0400000000000000" pitchFamily="50" charset="-128"/>
              </a:rPr>
              <a:t>５</a:t>
            </a:r>
            <a:r>
              <a:rPr lang="ja-JP" altLang="en-US" sz="1100" dirty="0" smtClean="0">
                <a:latin typeface="BIZ UDPゴシック" panose="020B0400000000000000" pitchFamily="50" charset="-128"/>
                <a:ea typeface="BIZ UDPゴシック" panose="020B0400000000000000" pitchFamily="50" charset="-128"/>
              </a:rPr>
              <a:t>月</a:t>
            </a:r>
            <a:endParaRPr lang="en-US" altLang="ja-JP" sz="1100" dirty="0">
              <a:latin typeface="BIZ UDPゴシック" panose="020B0400000000000000" pitchFamily="50" charset="-128"/>
              <a:ea typeface="BIZ UDPゴシック" panose="020B0400000000000000" pitchFamily="50" charset="-128"/>
            </a:endParaRPr>
          </a:p>
          <a:p>
            <a:pPr marL="171450" indent="-171450">
              <a:buFont typeface="Wingdings" panose="05000000000000000000" pitchFamily="2" charset="2"/>
              <a:buChar char="Ø"/>
            </a:pPr>
            <a:r>
              <a:rPr lang="ja-JP" altLang="en-US" sz="1100" dirty="0" smtClean="0">
                <a:latin typeface="BIZ UDPゴシック" panose="020B0400000000000000" pitchFamily="50" charset="-128"/>
                <a:ea typeface="BIZ UDPゴシック" panose="020B0400000000000000" pitchFamily="50" charset="-128"/>
              </a:rPr>
              <a:t>募集要項等を決定</a:t>
            </a:r>
            <a:endParaRPr lang="ja-JP" altLang="en-US" sz="1100" dirty="0">
              <a:latin typeface="BIZ UDPゴシック" panose="020B0400000000000000" pitchFamily="50" charset="-128"/>
              <a:ea typeface="BIZ UDPゴシック" panose="020B0400000000000000" pitchFamily="50" charset="-128"/>
            </a:endParaRPr>
          </a:p>
        </p:txBody>
      </p:sp>
      <p:sp>
        <p:nvSpPr>
          <p:cNvPr id="19" name="正方形/長方形 18"/>
          <p:cNvSpPr/>
          <p:nvPr/>
        </p:nvSpPr>
        <p:spPr>
          <a:xfrm>
            <a:off x="210426" y="562189"/>
            <a:ext cx="8038223" cy="477054"/>
          </a:xfrm>
          <a:prstGeom prst="rect">
            <a:avLst/>
          </a:prstGeom>
          <a:ln w="28575">
            <a:solidFill>
              <a:schemeClr val="tx1"/>
            </a:solidFill>
          </a:ln>
        </p:spPr>
        <p:style>
          <a:lnRef idx="2">
            <a:schemeClr val="dk1"/>
          </a:lnRef>
          <a:fillRef idx="1">
            <a:schemeClr val="lt1"/>
          </a:fillRef>
          <a:effectRef idx="0">
            <a:schemeClr val="dk1"/>
          </a:effectRef>
          <a:fontRef idx="minor">
            <a:schemeClr val="dk1"/>
          </a:fontRef>
        </p:style>
        <p:txBody>
          <a:bodyPr wrap="square">
            <a:spAutoFit/>
          </a:bodyPr>
          <a:lstStyle/>
          <a:p>
            <a:r>
              <a:rPr lang="ja-JP" altLang="en-US" sz="1100" dirty="0" smtClean="0">
                <a:latin typeface="BIZ UDゴシック" panose="020B0400000000000000" pitchFamily="49" charset="-128"/>
                <a:ea typeface="BIZ UDゴシック" panose="020B0400000000000000" pitchFamily="49" charset="-128"/>
              </a:rPr>
              <a:t>　本市施設のネーミングライツパートナーについて</a:t>
            </a:r>
            <a:r>
              <a:rPr lang="ja-JP" altLang="en-US" sz="1100" dirty="0">
                <a:latin typeface="BIZ UDゴシック" panose="020B0400000000000000" pitchFamily="49" charset="-128"/>
                <a:ea typeface="BIZ UDゴシック" panose="020B0400000000000000" pitchFamily="49" charset="-128"/>
              </a:rPr>
              <a:t>，</a:t>
            </a:r>
            <a:r>
              <a:rPr lang="ja-JP" altLang="en-US" sz="1100" dirty="0" smtClean="0">
                <a:latin typeface="BIZ UDゴシック" panose="020B0400000000000000" pitchFamily="49" charset="-128"/>
                <a:ea typeface="BIZ UDゴシック" panose="020B0400000000000000" pitchFamily="49" charset="-128"/>
              </a:rPr>
              <a:t>１２施設に</a:t>
            </a:r>
            <a:r>
              <a:rPr lang="ja-JP" altLang="en-US" sz="1100" dirty="0">
                <a:latin typeface="BIZ UDゴシック" panose="020B0400000000000000" pitchFamily="49" charset="-128"/>
                <a:ea typeface="BIZ UDゴシック" panose="020B0400000000000000" pitchFamily="49" charset="-128"/>
              </a:rPr>
              <a:t>おいて</a:t>
            </a:r>
            <a:r>
              <a:rPr lang="ja-JP" altLang="en-US" sz="1100" dirty="0" smtClean="0">
                <a:latin typeface="BIZ UDゴシック" panose="020B0400000000000000" pitchFamily="49" charset="-128"/>
                <a:ea typeface="BIZ UDゴシック" panose="020B0400000000000000" pitchFamily="49" charset="-128"/>
              </a:rPr>
              <a:t>パートナーと契約し，愛称が決定いたしました。</a:t>
            </a:r>
            <a:endParaRPr lang="en-US" altLang="ja-JP" sz="1100" dirty="0" smtClean="0">
              <a:latin typeface="BIZ UDゴシック" panose="020B0400000000000000" pitchFamily="49" charset="-128"/>
              <a:ea typeface="BIZ UDゴシック" panose="020B0400000000000000" pitchFamily="49" charset="-128"/>
            </a:endParaRPr>
          </a:p>
          <a:p>
            <a:r>
              <a:rPr lang="ja-JP" altLang="en-US" sz="1100" dirty="0" smtClean="0">
                <a:latin typeface="BIZ UDゴシック" panose="020B0400000000000000" pitchFamily="49" charset="-128"/>
                <a:ea typeface="BIZ UDゴシック" panose="020B0400000000000000" pitchFamily="49" charset="-128"/>
              </a:rPr>
              <a:t>これらの施設の愛称は，本年</a:t>
            </a:r>
            <a:r>
              <a:rPr lang="ja-JP" altLang="en-US" sz="1400" b="1" dirty="0" smtClean="0">
                <a:solidFill>
                  <a:srgbClr val="FF0000"/>
                </a:solidFill>
                <a:latin typeface="BIZ UDゴシック" panose="020B0400000000000000" pitchFamily="49" charset="-128"/>
                <a:ea typeface="BIZ UDゴシック" panose="020B0400000000000000" pitchFamily="49" charset="-128"/>
              </a:rPr>
              <a:t>１０月１日（火）</a:t>
            </a:r>
            <a:r>
              <a:rPr lang="ja-JP" altLang="en-US" sz="1100" dirty="0" smtClean="0">
                <a:latin typeface="BIZ UDゴシック" panose="020B0400000000000000" pitchFamily="49" charset="-128"/>
                <a:ea typeface="BIZ UDゴシック" panose="020B0400000000000000" pitchFamily="49" charset="-128"/>
              </a:rPr>
              <a:t>から使用開始となります。</a:t>
            </a:r>
            <a:endParaRPr lang="en-US" altLang="ja-JP" sz="1100" dirty="0" smtClean="0">
              <a:latin typeface="BIZ UDゴシック" panose="020B0400000000000000" pitchFamily="49" charset="-128"/>
              <a:ea typeface="BIZ UDゴシック" panose="020B0400000000000000" pitchFamily="49" charset="-128"/>
            </a:endParaRPr>
          </a:p>
        </p:txBody>
      </p:sp>
      <p:graphicFrame>
        <p:nvGraphicFramePr>
          <p:cNvPr id="22" name="表 21"/>
          <p:cNvGraphicFramePr>
            <a:graphicFrameLocks noGrp="1"/>
          </p:cNvGraphicFramePr>
          <p:nvPr>
            <p:extLst/>
          </p:nvPr>
        </p:nvGraphicFramePr>
        <p:xfrm>
          <a:off x="2213258" y="1511871"/>
          <a:ext cx="7519090" cy="3252504"/>
        </p:xfrm>
        <a:graphic>
          <a:graphicData uri="http://schemas.openxmlformats.org/drawingml/2006/table">
            <a:tbl>
              <a:tblPr/>
              <a:tblGrid>
                <a:gridCol w="2228850"/>
                <a:gridCol w="2893865"/>
                <a:gridCol w="1672936"/>
                <a:gridCol w="723439"/>
              </a:tblGrid>
              <a:tr h="418282">
                <a:tc>
                  <a:txBody>
                    <a:bodyPr/>
                    <a:lstStyle/>
                    <a:p>
                      <a:pPr algn="ctr" fontAlgn="ctr"/>
                      <a:r>
                        <a:rPr lang="ja-JP" altLang="en-US" sz="1050" b="0" i="0" u="none" strike="noStrike" dirty="0" smtClean="0">
                          <a:solidFill>
                            <a:schemeClr val="bg1"/>
                          </a:solidFill>
                          <a:effectLst/>
                          <a:latin typeface="BIZ UDPゴシック" panose="020B0400000000000000" pitchFamily="50" charset="-128"/>
                          <a:ea typeface="BIZ UDPゴシック" panose="020B0400000000000000" pitchFamily="50" charset="-128"/>
                        </a:rPr>
                        <a:t>施設名（正式名称）</a:t>
                      </a:r>
                      <a:endParaRPr lang="ja-JP" altLang="en-US" sz="1050" b="0" i="0" u="none" strike="noStrike" dirty="0">
                        <a:solidFill>
                          <a:schemeClr val="bg1"/>
                        </a:solidFill>
                        <a:effectLst/>
                        <a:latin typeface="BIZ UDPゴシック" panose="020B0400000000000000" pitchFamily="50" charset="-128"/>
                        <a:ea typeface="BIZ UDPゴシック" panose="020B0400000000000000"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fontAlgn="ctr"/>
                      <a:r>
                        <a:rPr lang="ja-JP" altLang="en-US" sz="1050" b="0" i="0" u="none" strike="noStrike" dirty="0" smtClean="0">
                          <a:solidFill>
                            <a:schemeClr val="bg1"/>
                          </a:solidFill>
                          <a:effectLst/>
                          <a:latin typeface="BIZ UDPゴシック" panose="020B0400000000000000" pitchFamily="50" charset="-128"/>
                          <a:ea typeface="BIZ UDPゴシック" panose="020B0400000000000000" pitchFamily="50" charset="-128"/>
                        </a:rPr>
                        <a:t>愛　　　　　称</a:t>
                      </a:r>
                      <a:endParaRPr lang="ja-JP" altLang="en-US" sz="1050" b="0" i="0" u="none" strike="noStrike" dirty="0">
                        <a:solidFill>
                          <a:schemeClr val="bg1"/>
                        </a:solidFill>
                        <a:effectLst/>
                        <a:latin typeface="BIZ UDPゴシック" panose="020B0400000000000000" pitchFamily="50" charset="-128"/>
                        <a:ea typeface="BIZ UDPゴシック" panose="020B0400000000000000"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fontAlgn="ctr"/>
                      <a:r>
                        <a:rPr lang="ja-JP" altLang="en-US" sz="1050" b="0" i="0" u="none" strike="noStrike" dirty="0" smtClean="0">
                          <a:solidFill>
                            <a:schemeClr val="bg1"/>
                          </a:solidFill>
                          <a:effectLst/>
                          <a:latin typeface="BIZ UDPゴシック" panose="020B0400000000000000" pitchFamily="50" charset="-128"/>
                          <a:ea typeface="BIZ UDPゴシック" panose="020B0400000000000000" pitchFamily="50" charset="-128"/>
                        </a:rPr>
                        <a:t>ネーミングライツ</a:t>
                      </a:r>
                      <a:endParaRPr lang="en-US" altLang="ja-JP" sz="1050" b="0" i="0" u="none" strike="noStrike" dirty="0" smtClean="0">
                        <a:solidFill>
                          <a:schemeClr val="bg1"/>
                        </a:solidFill>
                        <a:effectLst/>
                        <a:latin typeface="BIZ UDPゴシック" panose="020B0400000000000000" pitchFamily="50" charset="-128"/>
                        <a:ea typeface="BIZ UDPゴシック" panose="020B0400000000000000" pitchFamily="50" charset="-128"/>
                      </a:endParaRPr>
                    </a:p>
                    <a:p>
                      <a:pPr algn="ctr" fontAlgn="ctr"/>
                      <a:r>
                        <a:rPr lang="ja-JP" altLang="en-US" sz="1050" b="0" i="0" u="none" strike="noStrike" dirty="0" smtClean="0">
                          <a:solidFill>
                            <a:schemeClr val="bg1"/>
                          </a:solidFill>
                          <a:effectLst/>
                          <a:latin typeface="BIZ UDPゴシック" panose="020B0400000000000000" pitchFamily="50" charset="-128"/>
                          <a:ea typeface="BIZ UDPゴシック" panose="020B0400000000000000" pitchFamily="50" charset="-128"/>
                        </a:rPr>
                        <a:t>パートナー</a:t>
                      </a:r>
                      <a:endParaRPr lang="ja-JP" altLang="en-US" sz="1050" b="0" i="0" u="none" strike="noStrike" dirty="0">
                        <a:solidFill>
                          <a:schemeClr val="bg1"/>
                        </a:solidFill>
                        <a:effectLst/>
                        <a:latin typeface="BIZ UDPゴシック" panose="020B0400000000000000" pitchFamily="50" charset="-128"/>
                        <a:ea typeface="BIZ UDPゴシック" panose="020B0400000000000000"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fontAlgn="ctr"/>
                      <a:r>
                        <a:rPr lang="ja-JP" altLang="en-US" sz="1050" b="0" i="0" u="none" strike="noStrike" dirty="0">
                          <a:solidFill>
                            <a:schemeClr val="bg1"/>
                          </a:solidFill>
                          <a:effectLst/>
                          <a:latin typeface="BIZ UDPゴシック" panose="020B0400000000000000" pitchFamily="50" charset="-128"/>
                          <a:ea typeface="BIZ UDPゴシック" panose="020B0400000000000000" pitchFamily="50" charset="-128"/>
                        </a:rPr>
                        <a:t>ネーミング</a:t>
                      </a:r>
                      <a:br>
                        <a:rPr lang="ja-JP" altLang="en-US" sz="1050" b="0" i="0" u="none" strike="noStrike" dirty="0">
                          <a:solidFill>
                            <a:schemeClr val="bg1"/>
                          </a:solidFill>
                          <a:effectLst/>
                          <a:latin typeface="BIZ UDPゴシック" panose="020B0400000000000000" pitchFamily="50" charset="-128"/>
                          <a:ea typeface="BIZ UDPゴシック" panose="020B0400000000000000" pitchFamily="50" charset="-128"/>
                        </a:rPr>
                      </a:br>
                      <a:r>
                        <a:rPr lang="ja-JP" altLang="en-US" sz="1050" b="0" i="0" u="none" strike="noStrike" dirty="0" smtClean="0">
                          <a:solidFill>
                            <a:schemeClr val="bg1"/>
                          </a:solidFill>
                          <a:effectLst/>
                          <a:latin typeface="BIZ UDPゴシック" panose="020B0400000000000000" pitchFamily="50" charset="-128"/>
                          <a:ea typeface="BIZ UDPゴシック" panose="020B0400000000000000" pitchFamily="50" charset="-128"/>
                        </a:rPr>
                        <a:t>ライツ料</a:t>
                      </a:r>
                      <a:endParaRPr lang="en-US" altLang="ja-JP" sz="1050" b="0" i="0" u="none" strike="noStrike" dirty="0" smtClean="0">
                        <a:solidFill>
                          <a:schemeClr val="bg1"/>
                        </a:solidFill>
                        <a:effectLst/>
                        <a:latin typeface="BIZ UDPゴシック" panose="020B0400000000000000" pitchFamily="50" charset="-128"/>
                        <a:ea typeface="BIZ UDPゴシック" panose="020B0400000000000000" pitchFamily="50" charset="-128"/>
                      </a:endParaRPr>
                    </a:p>
                    <a:p>
                      <a:pPr algn="ctr" fontAlgn="ctr"/>
                      <a:r>
                        <a:rPr lang="ja-JP" altLang="en-US" sz="600" b="0" i="0" u="none" strike="noStrike" dirty="0" smtClean="0">
                          <a:solidFill>
                            <a:schemeClr val="bg1"/>
                          </a:solidFill>
                          <a:effectLst/>
                          <a:latin typeface="BIZ UDPゴシック" panose="020B0400000000000000" pitchFamily="50" charset="-128"/>
                          <a:ea typeface="BIZ UDPゴシック" panose="020B0400000000000000" pitchFamily="50" charset="-128"/>
                        </a:rPr>
                        <a:t>（</a:t>
                      </a:r>
                      <a:r>
                        <a:rPr lang="ja-JP" altLang="en-US" sz="600" b="0" i="0" u="none" strike="noStrike" dirty="0">
                          <a:solidFill>
                            <a:schemeClr val="bg1"/>
                          </a:solidFill>
                          <a:effectLst/>
                          <a:latin typeface="BIZ UDPゴシック" panose="020B0400000000000000" pitchFamily="50" charset="-128"/>
                          <a:ea typeface="BIZ UDPゴシック" panose="020B0400000000000000" pitchFamily="50" charset="-128"/>
                        </a:rPr>
                        <a:t>万</a:t>
                      </a:r>
                      <a:r>
                        <a:rPr lang="ja-JP" altLang="en-US" sz="600" b="0" i="0" u="none" strike="noStrike" dirty="0" smtClean="0">
                          <a:solidFill>
                            <a:schemeClr val="bg1"/>
                          </a:solidFill>
                          <a:effectLst/>
                          <a:latin typeface="BIZ UDPゴシック" panose="020B0400000000000000" pitchFamily="50" charset="-128"/>
                          <a:ea typeface="BIZ UDPゴシック" panose="020B0400000000000000" pitchFamily="50" charset="-128"/>
                        </a:rPr>
                        <a:t>円・年額）</a:t>
                      </a:r>
                      <a:endParaRPr lang="ja-JP" altLang="en-US" sz="1050" b="0" i="0" u="none" strike="noStrike" dirty="0">
                        <a:solidFill>
                          <a:schemeClr val="bg1"/>
                        </a:solidFill>
                        <a:effectLst/>
                        <a:latin typeface="BIZ UDPゴシック" panose="020B0400000000000000" pitchFamily="50" charset="-128"/>
                        <a:ea typeface="BIZ UDPゴシック" panose="020B0400000000000000"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r>
              <a:tr h="224634">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 </a:t>
                      </a:r>
                      <a:r>
                        <a:rPr lang="zh-TW"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 高知市総合運動場</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100" b="1" i="0" u="none" strike="noStrike" dirty="0" smtClean="0">
                          <a:solidFill>
                            <a:schemeClr val="tx1"/>
                          </a:solidFill>
                          <a:effectLst/>
                          <a:latin typeface="BIZ UDPゴシック" panose="020B0400000000000000" pitchFamily="50" charset="-128"/>
                          <a:ea typeface="BIZ UDPゴシック" panose="020B0400000000000000" pitchFamily="50" charset="-128"/>
                        </a:rPr>
                        <a:t>日本トーター高知市総合運動場</a:t>
                      </a:r>
                      <a:endParaRPr lang="ja-JP" altLang="en-US" sz="1100" b="1"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日本トーター株式会社</a:t>
                      </a:r>
                      <a:r>
                        <a:rPr lang="zh-TW"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 </a:t>
                      </a:r>
                      <a:endParaRPr lang="zh-TW" altLang="en-US" sz="105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100" b="0" i="0" u="none" strike="noStrike" dirty="0" smtClean="0">
                          <a:solidFill>
                            <a:srgbClr val="000000"/>
                          </a:solidFill>
                          <a:effectLst/>
                          <a:latin typeface="BIZ UDPゴシック" panose="020B0400000000000000" pitchFamily="50" charset="-128"/>
                          <a:ea typeface="BIZ UDPゴシック" panose="020B0400000000000000" pitchFamily="50" charset="-128"/>
                        </a:rPr>
                        <a:t>700</a:t>
                      </a:r>
                      <a:r>
                        <a:rPr lang="en-US" altLang="ja-JP" sz="1100" b="0" i="0" u="none" strike="noStrike" baseline="0" dirty="0" smtClean="0">
                          <a:solidFill>
                            <a:srgbClr val="000000"/>
                          </a:solidFill>
                          <a:effectLst/>
                          <a:latin typeface="BIZ UDPゴシック" panose="020B0400000000000000" pitchFamily="50" charset="-128"/>
                          <a:ea typeface="BIZ UDPゴシック" panose="020B0400000000000000" pitchFamily="50" charset="-128"/>
                        </a:rPr>
                        <a:t> </a:t>
                      </a:r>
                      <a:endParaRPr lang="en-US" altLang="ja-JP" sz="1100" b="0" i="0" u="none" strike="noStrike" dirty="0" smtClean="0">
                        <a:solidFill>
                          <a:srgbClr val="000000"/>
                        </a:solidFill>
                        <a:effectLst/>
                        <a:latin typeface="BIZ UDPゴシック" panose="020B0400000000000000" pitchFamily="50" charset="-128"/>
                        <a:ea typeface="BIZ UDPゴシック" panose="020B0400000000000000"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4634">
                <a:tc>
                  <a:txBody>
                    <a:bodyPr/>
                    <a:lstStyle/>
                    <a:p>
                      <a:pPr algn="ctr" fontAlgn="ctr"/>
                      <a:r>
                        <a:rPr lang="zh-TW"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高知市東部総合運動場</a:t>
                      </a:r>
                      <a:endParaRPr lang="ja-JP" altLang="en-US" sz="105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100" b="1" i="0" u="none" strike="noStrike" dirty="0" smtClean="0">
                          <a:solidFill>
                            <a:schemeClr val="tx1"/>
                          </a:solidFill>
                          <a:effectLst/>
                          <a:latin typeface="BIZ UDPゴシック" panose="020B0400000000000000" pitchFamily="50" charset="-128"/>
                          <a:ea typeface="BIZ UDPゴシック" panose="020B0400000000000000" pitchFamily="50" charset="-128"/>
                        </a:rPr>
                        <a:t> </a:t>
                      </a:r>
                      <a:r>
                        <a:rPr lang="en-US" altLang="ja-JP" sz="1100" b="1" i="0" u="none" strike="noStrike" dirty="0" smtClean="0">
                          <a:solidFill>
                            <a:schemeClr val="tx1"/>
                          </a:solidFill>
                          <a:effectLst/>
                          <a:latin typeface="BIZ UDPゴシック" panose="020B0400000000000000" pitchFamily="50" charset="-128"/>
                          <a:ea typeface="BIZ UDPゴシック" panose="020B0400000000000000" pitchFamily="50" charset="-128"/>
                        </a:rPr>
                        <a:t> INOUE</a:t>
                      </a:r>
                      <a:r>
                        <a:rPr lang="ja-JP" altLang="en-US" sz="1100" b="1" i="0" u="none" strike="noStrike" dirty="0" smtClean="0">
                          <a:solidFill>
                            <a:schemeClr val="tx1"/>
                          </a:solidFill>
                          <a:effectLst/>
                          <a:latin typeface="BIZ UDPゴシック" panose="020B0400000000000000" pitchFamily="50" charset="-128"/>
                          <a:ea typeface="BIZ UDPゴシック" panose="020B0400000000000000" pitchFamily="50" charset="-128"/>
                        </a:rPr>
                        <a:t>・東部スポーツパーク</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井上石灰工業株式会社</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100" b="0" i="0" u="none" strike="noStrike" dirty="0" smtClean="0">
                          <a:solidFill>
                            <a:srgbClr val="000000"/>
                          </a:solidFill>
                          <a:effectLst/>
                          <a:latin typeface="BIZ UDPゴシック" panose="020B0400000000000000" pitchFamily="50" charset="-128"/>
                          <a:ea typeface="BIZ UDPゴシック" panose="020B0400000000000000" pitchFamily="50" charset="-128"/>
                        </a:rPr>
                        <a:t>140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58332">
                <a:tc>
                  <a:txBody>
                    <a:bodyPr/>
                    <a:lstStyle/>
                    <a:p>
                      <a:pPr algn="ctr" fontAlgn="ctr"/>
                      <a:r>
                        <a:rPr lang="zh-TW"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高知市針木運動公園</a:t>
                      </a:r>
                      <a:endParaRPr lang="ja-JP" altLang="en-US" sz="105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100" b="1" i="0" u="none" strike="noStrike" dirty="0" smtClean="0">
                          <a:solidFill>
                            <a:schemeClr val="tx1"/>
                          </a:solidFill>
                          <a:effectLst/>
                          <a:latin typeface="BIZ UDPゴシック" panose="020B0400000000000000" pitchFamily="50" charset="-128"/>
                          <a:ea typeface="BIZ UDPゴシック" panose="020B0400000000000000" pitchFamily="50" charset="-128"/>
                        </a:rPr>
                        <a:t>ミタニグリーンパーク針木</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ミタニ建設工業株式会社</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100" b="0" i="0" u="none" strike="noStrike" dirty="0" smtClean="0">
                          <a:solidFill>
                            <a:srgbClr val="000000"/>
                          </a:solidFill>
                          <a:effectLst/>
                          <a:latin typeface="BIZ UDPゴシック" panose="020B0400000000000000" pitchFamily="50" charset="-128"/>
                          <a:ea typeface="BIZ UDPゴシック" panose="020B0400000000000000" pitchFamily="50" charset="-128"/>
                        </a:rPr>
                        <a:t>15</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4634">
                <a:tc>
                  <a:txBody>
                    <a:bodyPr/>
                    <a:lstStyle/>
                    <a:p>
                      <a:pPr algn="ctr" fontAlgn="ctr"/>
                      <a:r>
                        <a:rPr lang="ja-JP"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高知市文化プラザ　大ホール</a:t>
                      </a:r>
                      <a:endParaRPr lang="ja-JP" altLang="en-US" sz="105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100" b="1" i="0" u="none" strike="noStrike" dirty="0" smtClean="0">
                          <a:solidFill>
                            <a:schemeClr val="tx1"/>
                          </a:solidFill>
                          <a:effectLst/>
                          <a:latin typeface="BIZ UDPゴシック" panose="020B0400000000000000" pitchFamily="50" charset="-128"/>
                          <a:ea typeface="BIZ UDPゴシック" panose="020B0400000000000000" pitchFamily="50" charset="-128"/>
                        </a:rPr>
                        <a:t>四国銀行ホール</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CN"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株式会社四国銀行</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100" b="0" i="0" u="none" strike="noStrike" dirty="0" smtClean="0">
                          <a:solidFill>
                            <a:srgbClr val="000000"/>
                          </a:solidFill>
                          <a:effectLst/>
                          <a:latin typeface="BIZ UDPゴシック" panose="020B0400000000000000" pitchFamily="50" charset="-128"/>
                          <a:ea typeface="BIZ UDPゴシック" panose="020B0400000000000000" pitchFamily="50" charset="-128"/>
                        </a:rPr>
                        <a:t>200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4634">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高知市文化プラザ　小ホール</a:t>
                      </a:r>
                      <a:r>
                        <a:rPr lang="zh-TW"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 </a:t>
                      </a:r>
                      <a:endParaRPr lang="zh-TW" altLang="en-US" sz="105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100" b="1" i="0" u="none" strike="noStrike" dirty="0" smtClean="0">
                          <a:solidFill>
                            <a:schemeClr val="tx1"/>
                          </a:solidFill>
                          <a:effectLst/>
                          <a:latin typeface="BIZ UDPゴシック" panose="020B0400000000000000" pitchFamily="50" charset="-128"/>
                          <a:ea typeface="BIZ UDPゴシック" panose="020B0400000000000000" pitchFamily="50" charset="-128"/>
                        </a:rPr>
                        <a:t>龍馬学園イベントホール</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TW"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学校法人龍馬学園</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100" b="0" i="0" u="none" strike="noStrike" dirty="0" smtClean="0">
                          <a:solidFill>
                            <a:srgbClr val="000000"/>
                          </a:solidFill>
                          <a:effectLst/>
                          <a:latin typeface="BIZ UDPゴシック" panose="020B0400000000000000" pitchFamily="50" charset="-128"/>
                          <a:ea typeface="BIZ UDPゴシック" panose="020B0400000000000000" pitchFamily="50" charset="-128"/>
                        </a:rPr>
                        <a:t>61</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4634">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TW"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 弥右衛門公園</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100" b="1" i="0" u="none" strike="noStrike" dirty="0" smtClean="0">
                          <a:solidFill>
                            <a:schemeClr val="tx1"/>
                          </a:solidFill>
                          <a:effectLst/>
                          <a:latin typeface="BIZ UDPゴシック" panose="020B0400000000000000" pitchFamily="50" charset="-128"/>
                          <a:ea typeface="BIZ UDPゴシック" panose="020B0400000000000000" pitchFamily="50" charset="-128"/>
                        </a:rPr>
                        <a:t> </a:t>
                      </a:r>
                      <a:r>
                        <a:rPr lang="en-US" altLang="ja-JP" sz="1100" b="1" i="0" u="none" strike="noStrike" dirty="0" smtClean="0">
                          <a:solidFill>
                            <a:schemeClr val="tx1"/>
                          </a:solidFill>
                          <a:effectLst/>
                          <a:latin typeface="BIZ UDPゴシック" panose="020B0400000000000000" pitchFamily="50" charset="-128"/>
                          <a:ea typeface="BIZ UDPゴシック" panose="020B0400000000000000" pitchFamily="50" charset="-128"/>
                        </a:rPr>
                        <a:t>MARUTAKA</a:t>
                      </a:r>
                      <a:r>
                        <a:rPr lang="ja-JP" altLang="en-US" sz="1100" b="1" i="0" u="none" strike="noStrike" dirty="0" err="1" smtClean="0">
                          <a:solidFill>
                            <a:schemeClr val="tx1"/>
                          </a:solidFill>
                          <a:effectLst/>
                          <a:latin typeface="BIZ UDPゴシック" panose="020B0400000000000000" pitchFamily="50" charset="-128"/>
                          <a:ea typeface="BIZ UDPゴシック" panose="020B0400000000000000" pitchFamily="50" charset="-128"/>
                        </a:rPr>
                        <a:t>ぼうさいひろば</a:t>
                      </a:r>
                      <a:r>
                        <a:rPr lang="ja-JP" altLang="en-US" sz="1100" b="1" i="0" u="none" strike="noStrike" dirty="0" smtClean="0">
                          <a:solidFill>
                            <a:schemeClr val="tx1"/>
                          </a:solidFill>
                          <a:effectLst/>
                          <a:latin typeface="BIZ UDPゴシック" panose="020B0400000000000000" pitchFamily="50" charset="-128"/>
                          <a:ea typeface="BIZ UDPゴシック" panose="020B0400000000000000" pitchFamily="50" charset="-128"/>
                        </a:rPr>
                        <a:t>　弥右衛門公園</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CN"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株式会社高知丸高</a:t>
                      </a:r>
                      <a:endParaRPr lang="ja-JP"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100" b="0" i="0" u="none" strike="noStrike" dirty="0" smtClean="0">
                          <a:solidFill>
                            <a:srgbClr val="000000"/>
                          </a:solidFill>
                          <a:effectLst/>
                          <a:latin typeface="BIZ UDPゴシック" panose="020B0400000000000000" pitchFamily="50" charset="-128"/>
                          <a:ea typeface="BIZ UDPゴシック" panose="020B0400000000000000" pitchFamily="50" charset="-128"/>
                        </a:rPr>
                        <a:t>200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40822">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中央公園及び</a:t>
                      </a:r>
                      <a:endParaRPr lang="en-US" altLang="ja-JP" sz="1050" b="0" i="0" u="none" strike="noStrike" dirty="0" smtClean="0">
                        <a:solidFill>
                          <a:srgbClr val="000000"/>
                        </a:solidFill>
                        <a:effectLst/>
                        <a:latin typeface="BIZ UDPゴシック" panose="020B0400000000000000" pitchFamily="50" charset="-128"/>
                        <a:ea typeface="BIZ UDPゴシック" panose="020B0400000000000000" pitchFamily="50" charset="-128"/>
                      </a:endParaRPr>
                    </a:p>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高知市中央公園地下駐車場</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TW" altLang="en-US" sz="1100" b="1" i="0" u="none" strike="noStrike" dirty="0" smtClean="0">
                          <a:solidFill>
                            <a:schemeClr val="tx1"/>
                          </a:solidFill>
                          <a:effectLst/>
                          <a:latin typeface="BIZ UDPゴシック" panose="020B0400000000000000" pitchFamily="50" charset="-128"/>
                          <a:ea typeface="BIZ UDPゴシック" panose="020B0400000000000000" pitchFamily="50" charset="-128"/>
                        </a:rPr>
                        <a:t> 東洋電化中央公園</a:t>
                      </a:r>
                      <a:br>
                        <a:rPr lang="zh-TW" altLang="en-US" sz="1100" b="1" i="0" u="none" strike="noStrike" dirty="0" smtClean="0">
                          <a:solidFill>
                            <a:schemeClr val="tx1"/>
                          </a:solidFill>
                          <a:effectLst/>
                          <a:latin typeface="BIZ UDPゴシック" panose="020B0400000000000000" pitchFamily="50" charset="-128"/>
                          <a:ea typeface="BIZ UDPゴシック" panose="020B0400000000000000" pitchFamily="50" charset="-128"/>
                        </a:rPr>
                      </a:br>
                      <a:r>
                        <a:rPr lang="zh-TW" altLang="en-US" sz="1100" b="1" i="0" u="none" strike="noStrike" dirty="0" smtClean="0">
                          <a:solidFill>
                            <a:schemeClr val="tx1"/>
                          </a:solidFill>
                          <a:effectLst/>
                          <a:latin typeface="BIZ UDPゴシック" panose="020B0400000000000000" pitchFamily="50" charset="-128"/>
                          <a:ea typeface="BIZ UDPゴシック" panose="020B0400000000000000" pitchFamily="50" charset="-128"/>
                        </a:rPr>
                        <a:t> 東洋電化中央公園地下駐車場</a:t>
                      </a:r>
                      <a:r>
                        <a:rPr lang="ja-JP" altLang="en-US" sz="1100" b="1" i="0" u="none" strike="noStrike" dirty="0" smtClean="0">
                          <a:solidFill>
                            <a:schemeClr val="tx1"/>
                          </a:solidFill>
                          <a:effectLst/>
                          <a:latin typeface="BIZ UDPゴシック" panose="020B0400000000000000" pitchFamily="50" charset="-128"/>
                          <a:ea typeface="BIZ UDPゴシック" panose="020B0400000000000000" pitchFamily="50" charset="-128"/>
                        </a:rPr>
                        <a:t> </a:t>
                      </a:r>
                      <a:endParaRPr lang="ja-JP" altLang="en-US" sz="1100" b="1"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TW"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東洋電化工業株式会社</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100" b="0" i="0" u="none" strike="noStrike" dirty="0" smtClean="0">
                          <a:solidFill>
                            <a:srgbClr val="000000"/>
                          </a:solidFill>
                          <a:effectLst/>
                          <a:latin typeface="BIZ UDPゴシック" panose="020B0400000000000000" pitchFamily="50" charset="-128"/>
                          <a:ea typeface="BIZ UDPゴシック" panose="020B0400000000000000" pitchFamily="50" charset="-128"/>
                        </a:rPr>
                        <a:t>500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4634">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相生町公園</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100" b="1" i="0" u="none" strike="noStrike" dirty="0" smtClean="0">
                          <a:solidFill>
                            <a:schemeClr val="tx1"/>
                          </a:solidFill>
                          <a:effectLst/>
                          <a:latin typeface="BIZ UDPゴシック" panose="020B0400000000000000" pitchFamily="50" charset="-128"/>
                          <a:ea typeface="BIZ UDPゴシック" panose="020B0400000000000000" pitchFamily="50" charset="-128"/>
                        </a:rPr>
                        <a:t>高知病院・リハビリ　相生町公園</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医療法人野並会</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100" b="0" i="0" u="none" strike="noStrike" dirty="0" smtClean="0">
                          <a:solidFill>
                            <a:srgbClr val="000000"/>
                          </a:solidFill>
                          <a:effectLst/>
                          <a:latin typeface="BIZ UDPゴシック" panose="020B0400000000000000" pitchFamily="50" charset="-128"/>
                          <a:ea typeface="BIZ UDPゴシック" panose="020B0400000000000000" pitchFamily="50" charset="-128"/>
                        </a:rPr>
                        <a:t>30</a:t>
                      </a: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52713">
                <a:tc>
                  <a:txBody>
                    <a:bodyPr/>
                    <a:lstStyle/>
                    <a:p>
                      <a:pPr algn="ctr" fontAlgn="ctr"/>
                      <a:r>
                        <a:rPr lang="ja-JP" altLang="en-US" sz="1050" b="0" i="0" u="none" strike="noStrike" dirty="0" err="1" smtClean="0">
                          <a:solidFill>
                            <a:srgbClr val="000000"/>
                          </a:solidFill>
                          <a:effectLst/>
                          <a:latin typeface="BIZ UDPゴシック" panose="020B0400000000000000" pitchFamily="50" charset="-128"/>
                          <a:ea typeface="BIZ UDPゴシック" panose="020B0400000000000000" pitchFamily="50" charset="-128"/>
                        </a:rPr>
                        <a:t>わんぱ</a:t>
                      </a:r>
                      <a:r>
                        <a:rPr lang="ja-JP"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ー</a:t>
                      </a:r>
                      <a:r>
                        <a:rPr lang="ja-JP" altLang="en-US" sz="1050" b="0" i="0" u="none" strike="noStrike" dirty="0" err="1" smtClean="0">
                          <a:solidFill>
                            <a:srgbClr val="000000"/>
                          </a:solidFill>
                          <a:effectLst/>
                          <a:latin typeface="BIZ UDPゴシック" panose="020B0400000000000000" pitchFamily="50" charset="-128"/>
                          <a:ea typeface="BIZ UDPゴシック" panose="020B0400000000000000" pitchFamily="50" charset="-128"/>
                        </a:rPr>
                        <a:t>くこ</a:t>
                      </a:r>
                      <a:r>
                        <a:rPr lang="ja-JP"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うち</a:t>
                      </a:r>
                      <a:endParaRPr lang="ja-JP" altLang="en-US" sz="105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4763" marR="4763" marT="476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altLang="ja-JP" sz="500" b="1" i="0" u="none" strike="noStrike" dirty="0" smtClean="0">
                        <a:solidFill>
                          <a:schemeClr val="tx1"/>
                        </a:solidFill>
                        <a:effectLst/>
                        <a:latin typeface="BIZ UDPゴシック" panose="020B0400000000000000" pitchFamily="50" charset="-128"/>
                        <a:ea typeface="BIZ UDPゴシック" panose="020B0400000000000000" pitchFamily="50" charset="-128"/>
                      </a:endParaRPr>
                    </a:p>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100" b="1" i="0" u="none" strike="noStrike" dirty="0" smtClean="0">
                          <a:solidFill>
                            <a:schemeClr val="tx1"/>
                          </a:solidFill>
                          <a:effectLst/>
                          <a:latin typeface="BIZ UDPゴシック" panose="020B0400000000000000" pitchFamily="50" charset="-128"/>
                          <a:ea typeface="BIZ UDPゴシック" panose="020B0400000000000000" pitchFamily="50" charset="-128"/>
                        </a:rPr>
                        <a:t>和の森　</a:t>
                      </a:r>
                      <a:r>
                        <a:rPr lang="ja-JP" altLang="en-US" sz="1100" b="1" i="0" u="none" strike="noStrike" dirty="0" err="1" smtClean="0">
                          <a:solidFill>
                            <a:schemeClr val="tx1"/>
                          </a:solidFill>
                          <a:effectLst/>
                          <a:latin typeface="BIZ UDPゴシック" panose="020B0400000000000000" pitchFamily="50" charset="-128"/>
                          <a:ea typeface="BIZ UDPゴシック" panose="020B0400000000000000" pitchFamily="50" charset="-128"/>
                        </a:rPr>
                        <a:t>わんぱ</a:t>
                      </a:r>
                      <a:r>
                        <a:rPr lang="ja-JP" altLang="en-US" sz="1100" b="1" i="0" u="none" strike="noStrike" dirty="0" smtClean="0">
                          <a:solidFill>
                            <a:schemeClr val="tx1"/>
                          </a:solidFill>
                          <a:effectLst/>
                          <a:latin typeface="BIZ UDPゴシック" panose="020B0400000000000000" pitchFamily="50" charset="-128"/>
                          <a:ea typeface="BIZ UDPゴシック" panose="020B0400000000000000" pitchFamily="50" charset="-128"/>
                        </a:rPr>
                        <a:t>ー</a:t>
                      </a:r>
                      <a:r>
                        <a:rPr lang="ja-JP" altLang="en-US" sz="1100" b="1" i="0" u="none" strike="noStrike" dirty="0" err="1" smtClean="0">
                          <a:solidFill>
                            <a:schemeClr val="tx1"/>
                          </a:solidFill>
                          <a:effectLst/>
                          <a:latin typeface="BIZ UDPゴシック" panose="020B0400000000000000" pitchFamily="50" charset="-128"/>
                          <a:ea typeface="BIZ UDPゴシック" panose="020B0400000000000000" pitchFamily="50" charset="-128"/>
                        </a:rPr>
                        <a:t>くこ</a:t>
                      </a:r>
                      <a:r>
                        <a:rPr lang="ja-JP" altLang="en-US" sz="1100" b="1" i="0" u="none" strike="noStrike" dirty="0" smtClean="0">
                          <a:solidFill>
                            <a:schemeClr val="tx1"/>
                          </a:solidFill>
                          <a:effectLst/>
                          <a:latin typeface="BIZ UDPゴシック" panose="020B0400000000000000" pitchFamily="50" charset="-128"/>
                          <a:ea typeface="BIZ UDPゴシック" panose="020B0400000000000000" pitchFamily="50" charset="-128"/>
                        </a:rPr>
                        <a:t>うち</a:t>
                      </a:r>
                    </a:p>
                  </a:txBody>
                  <a:tcPr marL="4763" marR="4763" marT="476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和建設株式会社</a:t>
                      </a:r>
                    </a:p>
                  </a:txBody>
                  <a:tcPr marL="4763" marR="4763" marT="476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100" b="0" i="0" u="none" strike="noStrike" dirty="0" smtClean="0">
                          <a:solidFill>
                            <a:srgbClr val="000000"/>
                          </a:solidFill>
                          <a:effectLst/>
                          <a:latin typeface="BIZ UDPゴシック" panose="020B0400000000000000" pitchFamily="50" charset="-128"/>
                          <a:ea typeface="BIZ UDPゴシック" panose="020B0400000000000000" pitchFamily="50" charset="-128"/>
                        </a:rPr>
                        <a:t>550</a:t>
                      </a:r>
                    </a:p>
                  </a:txBody>
                  <a:tcPr marL="4763" marR="4763" marT="476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9649">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TW"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高知市帯屋町公園駐輪場 </a:t>
                      </a:r>
                      <a:endParaRPr lang="zh-TW" altLang="en-US" sz="105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4763" marR="4763" marT="476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100" b="1" i="0" u="none" strike="noStrike" dirty="0" smtClean="0">
                          <a:solidFill>
                            <a:schemeClr val="tx1"/>
                          </a:solidFill>
                          <a:effectLst/>
                          <a:latin typeface="BIZ UDPゴシック" panose="020B0400000000000000" pitchFamily="50" charset="-128"/>
                          <a:ea typeface="BIZ UDPゴシック" panose="020B0400000000000000" pitchFamily="50" charset="-128"/>
                        </a:rPr>
                        <a:t>帯屋町公園タイヘイ駐輪場</a:t>
                      </a:r>
                    </a:p>
                  </a:txBody>
                  <a:tcPr marL="4763" marR="4763" marT="476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株式会社タイヘイ</a:t>
                      </a:r>
                    </a:p>
                  </a:txBody>
                  <a:tcPr marL="4763" marR="4763" marT="476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100" b="0" i="0" u="none" strike="noStrike" dirty="0" smtClean="0">
                          <a:solidFill>
                            <a:srgbClr val="000000"/>
                          </a:solidFill>
                          <a:effectLst/>
                          <a:latin typeface="BIZ UDPゴシック" panose="020B0400000000000000" pitchFamily="50" charset="-128"/>
                          <a:ea typeface="BIZ UDPゴシック" panose="020B0400000000000000" pitchFamily="50" charset="-128"/>
                        </a:rPr>
                        <a:t>33</a:t>
                      </a:r>
                    </a:p>
                  </a:txBody>
                  <a:tcPr marL="4763" marR="4763" marT="476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175253">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  高知市下知コミュニティセンター</a:t>
                      </a:r>
                    </a:p>
                  </a:txBody>
                  <a:tcPr marL="4763" marR="4763" marT="476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100" b="1" i="0" u="none" strike="noStrike" dirty="0" smtClean="0">
                          <a:solidFill>
                            <a:schemeClr val="tx1"/>
                          </a:solidFill>
                          <a:effectLst/>
                          <a:latin typeface="BIZ UDPゴシック" panose="020B0400000000000000" pitchFamily="50" charset="-128"/>
                          <a:ea typeface="BIZ UDPゴシック" panose="020B0400000000000000" pitchFamily="50" charset="-128"/>
                        </a:rPr>
                        <a:t>高知市下知コミュニティセンターアイジス</a:t>
                      </a:r>
                    </a:p>
                  </a:txBody>
                  <a:tcPr marL="4763" marR="4763" marT="4763"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 株式会社アイジス</a:t>
                      </a:r>
                    </a:p>
                  </a:txBody>
                  <a:tcPr marL="4763" marR="4763" marT="476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100" b="0" i="0" u="none" strike="noStrike" dirty="0" smtClean="0">
                          <a:solidFill>
                            <a:srgbClr val="000000"/>
                          </a:solidFill>
                          <a:effectLst/>
                          <a:latin typeface="BIZ UDPゴシック" panose="020B0400000000000000" pitchFamily="50" charset="-128"/>
                          <a:ea typeface="BIZ UDPゴシック" panose="020B0400000000000000" pitchFamily="50" charset="-128"/>
                        </a:rPr>
                        <a:t>15</a:t>
                      </a:r>
                    </a:p>
                  </a:txBody>
                  <a:tcPr marL="4763" marR="4763" marT="476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29649">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高知市江ノ口コミュニティセンター</a:t>
                      </a:r>
                    </a:p>
                  </a:txBody>
                  <a:tcPr marL="4763" marR="4763" marT="476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100" b="1" i="0" u="none" strike="noStrike" dirty="0" smtClean="0">
                          <a:solidFill>
                            <a:schemeClr val="tx1"/>
                          </a:solidFill>
                          <a:effectLst/>
                          <a:latin typeface="BIZ UDPゴシック" panose="020B0400000000000000" pitchFamily="50" charset="-128"/>
                          <a:ea typeface="BIZ UDPゴシック" panose="020B0400000000000000" pitchFamily="50" charset="-128"/>
                        </a:rPr>
                        <a:t>土佐建機江ノ口コミュニティセンター</a:t>
                      </a:r>
                      <a:r>
                        <a:rPr lang="en-US" altLang="ja-JP" sz="1100" b="1" i="0" u="none" strike="noStrike" dirty="0" smtClean="0">
                          <a:solidFill>
                            <a:schemeClr val="tx1"/>
                          </a:solidFill>
                          <a:effectLst/>
                          <a:latin typeface="BIZ UDPゴシック" panose="020B0400000000000000" pitchFamily="50" charset="-128"/>
                          <a:ea typeface="BIZ UDPゴシック" panose="020B0400000000000000" pitchFamily="50" charset="-128"/>
                        </a:rPr>
                        <a:t> </a:t>
                      </a:r>
                      <a:endParaRPr lang="ja-JP" altLang="en-US" sz="1100" b="1"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4763" marR="4763" marT="476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CN"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 </a:t>
                      </a:r>
                      <a:r>
                        <a:rPr lang="ja-JP" altLang="en-US" sz="1050" b="0" i="0" u="none" strike="noStrike" dirty="0" smtClean="0">
                          <a:solidFill>
                            <a:srgbClr val="000000"/>
                          </a:solidFill>
                          <a:effectLst/>
                          <a:latin typeface="BIZ UDPゴシック" panose="020B0400000000000000" pitchFamily="50" charset="-128"/>
                          <a:ea typeface="BIZ UDPゴシック" panose="020B0400000000000000" pitchFamily="50" charset="-128"/>
                        </a:rPr>
                        <a:t> 株式会社土佐建機</a:t>
                      </a:r>
                    </a:p>
                  </a:txBody>
                  <a:tcPr marL="4763" marR="4763" marT="476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US" altLang="ja-JP" sz="1100" b="0" i="0" u="none" strike="noStrike" dirty="0" smtClean="0">
                          <a:solidFill>
                            <a:srgbClr val="000000"/>
                          </a:solidFill>
                          <a:effectLst/>
                          <a:latin typeface="BIZ UDPゴシック" panose="020B0400000000000000" pitchFamily="50" charset="-128"/>
                          <a:ea typeface="BIZ UDPゴシック" panose="020B0400000000000000" pitchFamily="50" charset="-128"/>
                        </a:rPr>
                        <a:t>30</a:t>
                      </a:r>
                    </a:p>
                  </a:txBody>
                  <a:tcPr marL="4763" marR="4763" marT="4763"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23" name="テキスト ボックス 22"/>
          <p:cNvSpPr txBox="1"/>
          <p:nvPr/>
        </p:nvSpPr>
        <p:spPr>
          <a:xfrm>
            <a:off x="4963560" y="3834743"/>
            <a:ext cx="409086" cy="184666"/>
          </a:xfrm>
          <a:prstGeom prst="rect">
            <a:avLst/>
          </a:prstGeom>
          <a:noFill/>
        </p:spPr>
        <p:txBody>
          <a:bodyPr wrap="none" rtlCol="0">
            <a:spAutoFit/>
          </a:bodyPr>
          <a:lstStyle/>
          <a:p>
            <a:r>
              <a:rPr kumimoji="1" lang="ja-JP" altLang="en-US" sz="600" b="1" dirty="0" smtClean="0">
                <a:latin typeface="BIZ UDPゴシック" panose="020B0400000000000000" pitchFamily="50" charset="-128"/>
                <a:ea typeface="BIZ UDPゴシック" panose="020B0400000000000000" pitchFamily="50" charset="-128"/>
              </a:rPr>
              <a:t>かのう</a:t>
            </a:r>
            <a:endParaRPr kumimoji="1" lang="ja-JP" altLang="en-US" sz="600" b="1" dirty="0">
              <a:latin typeface="BIZ UDPゴシック" panose="020B0400000000000000" pitchFamily="50" charset="-128"/>
              <a:ea typeface="BIZ UDPゴシック" panose="020B0400000000000000" pitchFamily="50" charset="-128"/>
            </a:endParaRPr>
          </a:p>
        </p:txBody>
      </p:sp>
      <p:sp>
        <p:nvSpPr>
          <p:cNvPr id="24" name="正方形/長方形 23"/>
          <p:cNvSpPr/>
          <p:nvPr/>
        </p:nvSpPr>
        <p:spPr>
          <a:xfrm>
            <a:off x="200042" y="5843308"/>
            <a:ext cx="5049823" cy="338554"/>
          </a:xfrm>
          <a:prstGeom prst="rect">
            <a:avLst/>
          </a:prstGeom>
        </p:spPr>
        <p:txBody>
          <a:bodyPr wrap="square">
            <a:spAutoFit/>
          </a:bodyPr>
          <a:lstStyle/>
          <a:p>
            <a:pPr marL="285750" indent="-285750">
              <a:buFont typeface="Wingdings" panose="05000000000000000000" pitchFamily="2" charset="2"/>
              <a:buChar char="Ø"/>
            </a:pPr>
            <a:r>
              <a:rPr lang="ja-JP" altLang="en-US" sz="1600" b="1" dirty="0" smtClean="0">
                <a:latin typeface="BIZ UDゴシック" panose="020B0400000000000000" pitchFamily="49" charset="-128"/>
                <a:ea typeface="BIZ UDゴシック" panose="020B0400000000000000" pitchFamily="49" charset="-128"/>
              </a:rPr>
              <a:t>二次募集の実施</a:t>
            </a:r>
            <a:endParaRPr lang="ja-JP" altLang="en-US" sz="1600" b="1" dirty="0">
              <a:latin typeface="BIZ UDゴシック" panose="020B0400000000000000" pitchFamily="49" charset="-128"/>
              <a:ea typeface="BIZ UDゴシック" panose="020B0400000000000000" pitchFamily="49" charset="-128"/>
            </a:endParaRPr>
          </a:p>
        </p:txBody>
      </p:sp>
      <p:sp>
        <p:nvSpPr>
          <p:cNvPr id="26" name="正方形/長方形 25"/>
          <p:cNvSpPr/>
          <p:nvPr/>
        </p:nvSpPr>
        <p:spPr>
          <a:xfrm>
            <a:off x="312158" y="6142459"/>
            <a:ext cx="8591942" cy="477054"/>
          </a:xfrm>
          <a:prstGeom prst="rect">
            <a:avLst/>
          </a:prstGeom>
          <a:noFill/>
          <a:ln w="12700">
            <a:noFill/>
          </a:ln>
        </p:spPr>
        <p:txBody>
          <a:bodyPr wrap="square">
            <a:spAutoFit/>
          </a:bodyPr>
          <a:lstStyle/>
          <a:p>
            <a:r>
              <a:rPr lang="ja-JP" altLang="en-US" sz="1100" dirty="0" smtClean="0">
                <a:latin typeface="BIZ UDゴシック" panose="020B0400000000000000" pitchFamily="49" charset="-128"/>
                <a:ea typeface="BIZ UDゴシック" panose="020B0400000000000000" pitchFamily="49" charset="-128"/>
              </a:rPr>
              <a:t>　今回の募集期間で愛称決定に至らなかった施設を対象として，二次募集</a:t>
            </a:r>
            <a:r>
              <a:rPr lang="ja-JP" altLang="en-US" sz="1100" dirty="0">
                <a:latin typeface="BIZ UDゴシック" panose="020B0400000000000000" pitchFamily="49" charset="-128"/>
                <a:ea typeface="BIZ UDゴシック" panose="020B0400000000000000" pitchFamily="49" charset="-128"/>
              </a:rPr>
              <a:t>で</a:t>
            </a:r>
            <a:r>
              <a:rPr lang="ja-JP" altLang="en-US" sz="1100" dirty="0" smtClean="0">
                <a:latin typeface="BIZ UDゴシック" panose="020B0400000000000000" pitchFamily="49" charset="-128"/>
                <a:ea typeface="BIZ UDゴシック" panose="020B0400000000000000" pitchFamily="49" charset="-128"/>
              </a:rPr>
              <a:t>パートナーの追加募集を行います。</a:t>
            </a:r>
            <a:endParaRPr lang="en-US" altLang="ja-JP" sz="1100" dirty="0" smtClean="0">
              <a:latin typeface="BIZ UDゴシック" panose="020B0400000000000000" pitchFamily="49" charset="-128"/>
              <a:ea typeface="BIZ UDゴシック" panose="020B0400000000000000" pitchFamily="49" charset="-128"/>
            </a:endParaRPr>
          </a:p>
          <a:p>
            <a:r>
              <a:rPr lang="ja-JP" altLang="en-US" sz="1100" dirty="0" smtClean="0">
                <a:latin typeface="BIZ UDゴシック" panose="020B0400000000000000" pitchFamily="49" charset="-128"/>
                <a:ea typeface="BIZ UDゴシック" panose="020B0400000000000000" pitchFamily="49" charset="-128"/>
              </a:rPr>
              <a:t>　◆予定募集期間　</a:t>
            </a:r>
            <a:r>
              <a:rPr lang="en-US" altLang="ja-JP" sz="1400" b="1" u="sng" dirty="0" smtClean="0">
                <a:latin typeface="BIZ UDゴシック" panose="020B0400000000000000" pitchFamily="49" charset="-128"/>
                <a:ea typeface="BIZ UDゴシック" panose="020B0400000000000000" pitchFamily="49" charset="-128"/>
              </a:rPr>
              <a:t>10</a:t>
            </a:r>
            <a:r>
              <a:rPr lang="ja-JP" altLang="en-US" sz="1400" b="1" u="sng" dirty="0" smtClean="0">
                <a:latin typeface="BIZ UDゴシック" panose="020B0400000000000000" pitchFamily="49" charset="-128"/>
                <a:ea typeface="BIZ UDゴシック" panose="020B0400000000000000" pitchFamily="49" charset="-128"/>
              </a:rPr>
              <a:t>月１日（火）</a:t>
            </a:r>
            <a:r>
              <a:rPr lang="ja-JP" altLang="en-US" sz="1200" u="sng" dirty="0" smtClean="0">
                <a:latin typeface="BIZ UDゴシック" panose="020B0400000000000000" pitchFamily="49" charset="-128"/>
                <a:ea typeface="BIZ UDゴシック" panose="020B0400000000000000" pitchFamily="49" charset="-128"/>
              </a:rPr>
              <a:t>から</a:t>
            </a:r>
            <a:r>
              <a:rPr lang="en-US" altLang="ja-JP" sz="1400" b="1" u="sng" dirty="0" smtClean="0">
                <a:latin typeface="BIZ UDゴシック" panose="020B0400000000000000" pitchFamily="49" charset="-128"/>
                <a:ea typeface="BIZ UDゴシック" panose="020B0400000000000000" pitchFamily="49" charset="-128"/>
              </a:rPr>
              <a:t>10</a:t>
            </a:r>
            <a:r>
              <a:rPr lang="ja-JP" altLang="en-US" sz="1400" b="1" u="sng" dirty="0" smtClean="0">
                <a:latin typeface="BIZ UDゴシック" panose="020B0400000000000000" pitchFamily="49" charset="-128"/>
                <a:ea typeface="BIZ UDゴシック" panose="020B0400000000000000" pitchFamily="49" charset="-128"/>
              </a:rPr>
              <a:t>月</a:t>
            </a:r>
            <a:r>
              <a:rPr lang="en-US" altLang="ja-JP" sz="1400" b="1" u="sng" dirty="0" smtClean="0">
                <a:latin typeface="BIZ UDゴシック" panose="020B0400000000000000" pitchFamily="49" charset="-128"/>
                <a:ea typeface="BIZ UDゴシック" panose="020B0400000000000000" pitchFamily="49" charset="-128"/>
              </a:rPr>
              <a:t>31</a:t>
            </a:r>
            <a:r>
              <a:rPr lang="ja-JP" altLang="en-US" sz="1400" b="1" u="sng" dirty="0" smtClean="0">
                <a:latin typeface="BIZ UDゴシック" panose="020B0400000000000000" pitchFamily="49" charset="-128"/>
                <a:ea typeface="BIZ UDゴシック" panose="020B0400000000000000" pitchFamily="49" charset="-128"/>
              </a:rPr>
              <a:t>日（木）</a:t>
            </a:r>
            <a:r>
              <a:rPr lang="ja-JP" altLang="en-US" sz="1200" dirty="0" smtClean="0">
                <a:latin typeface="BIZ UDゴシック" panose="020B0400000000000000" pitchFamily="49" charset="-128"/>
                <a:ea typeface="BIZ UDゴシック" panose="020B0400000000000000" pitchFamily="49" charset="-128"/>
              </a:rPr>
              <a:t>まで</a:t>
            </a:r>
            <a:endParaRPr lang="en-US" altLang="ja-JP" sz="1200" dirty="0" smtClean="0">
              <a:latin typeface="BIZ UDゴシック" panose="020B0400000000000000" pitchFamily="49" charset="-128"/>
              <a:ea typeface="BIZ UDゴシック" panose="020B0400000000000000" pitchFamily="49" charset="-128"/>
            </a:endParaRPr>
          </a:p>
        </p:txBody>
      </p:sp>
      <p:sp>
        <p:nvSpPr>
          <p:cNvPr id="28" name="正方形/長方形 27"/>
          <p:cNvSpPr/>
          <p:nvPr/>
        </p:nvSpPr>
        <p:spPr>
          <a:xfrm>
            <a:off x="8624449" y="4795400"/>
            <a:ext cx="1107901" cy="223927"/>
          </a:xfrm>
          <a:prstGeom prst="rect">
            <a:avLst/>
          </a:prstGeom>
          <a:solidFill>
            <a:schemeClr val="accent5">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ja-JP" altLang="en-US" sz="1100" dirty="0" smtClean="0">
                <a:solidFill>
                  <a:schemeClr val="bg1"/>
                </a:solidFill>
                <a:latin typeface="BIZ UDゴシック" panose="020B0400000000000000" pitchFamily="49" charset="-128"/>
                <a:ea typeface="BIZ UDゴシック" panose="020B0400000000000000" pitchFamily="49" charset="-128"/>
              </a:rPr>
              <a:t>合計２</a:t>
            </a:r>
            <a:r>
              <a:rPr kumimoji="1" lang="en-US" altLang="ja-JP" sz="1100" dirty="0" smtClean="0">
                <a:solidFill>
                  <a:schemeClr val="bg1"/>
                </a:solidFill>
                <a:latin typeface="BIZ UDゴシック" panose="020B0400000000000000" pitchFamily="49" charset="-128"/>
                <a:ea typeface="BIZ UDゴシック" panose="020B0400000000000000" pitchFamily="49" charset="-128"/>
              </a:rPr>
              <a:t>,</a:t>
            </a:r>
            <a:r>
              <a:rPr kumimoji="1" lang="ja-JP" altLang="en-US" sz="1100" dirty="0" smtClean="0">
                <a:solidFill>
                  <a:schemeClr val="bg1"/>
                </a:solidFill>
                <a:latin typeface="BIZ UDゴシック" panose="020B0400000000000000" pitchFamily="49" charset="-128"/>
                <a:ea typeface="BIZ UDゴシック" panose="020B0400000000000000" pitchFamily="49" charset="-128"/>
              </a:rPr>
              <a:t>４７４</a:t>
            </a:r>
            <a:endParaRPr kumimoji="1" lang="ja-JP" altLang="en-US" sz="1100" dirty="0">
              <a:solidFill>
                <a:schemeClr val="bg1"/>
              </a:solidFill>
              <a:latin typeface="BIZ UDゴシック" panose="020B0400000000000000" pitchFamily="49" charset="-128"/>
              <a:ea typeface="BIZ UDゴシック" panose="020B0400000000000000" pitchFamily="49" charset="-128"/>
            </a:endParaRPr>
          </a:p>
        </p:txBody>
      </p:sp>
      <p:sp>
        <p:nvSpPr>
          <p:cNvPr id="31" name="下矢印 30"/>
          <p:cNvSpPr/>
          <p:nvPr/>
        </p:nvSpPr>
        <p:spPr>
          <a:xfrm>
            <a:off x="841665" y="2323730"/>
            <a:ext cx="524740" cy="305165"/>
          </a:xfrm>
          <a:prstGeom prst="downArrow">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角丸四角形 31"/>
          <p:cNvSpPr/>
          <p:nvPr/>
        </p:nvSpPr>
        <p:spPr>
          <a:xfrm>
            <a:off x="148762" y="2654869"/>
            <a:ext cx="1872267" cy="600165"/>
          </a:xfrm>
          <a:prstGeom prst="roundRect">
            <a:avLst/>
          </a:prstGeom>
          <a:solidFill>
            <a:schemeClr val="accent5">
              <a:lumMod val="50000"/>
            </a:schemeClr>
          </a:solidFill>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33" name="テキスト ボックス 32"/>
          <p:cNvSpPr txBox="1"/>
          <p:nvPr/>
        </p:nvSpPr>
        <p:spPr>
          <a:xfrm>
            <a:off x="148762" y="2654870"/>
            <a:ext cx="1976180" cy="600164"/>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ja-JP" altLang="en-US" sz="1100" dirty="0" smtClean="0">
                <a:solidFill>
                  <a:schemeClr val="bg1"/>
                </a:solidFill>
                <a:latin typeface="BIZ UDPゴシック" panose="020B0400000000000000" pitchFamily="50" charset="-128"/>
                <a:ea typeface="BIZ UDPゴシック" panose="020B0400000000000000" pitchFamily="50" charset="-128"/>
              </a:rPr>
              <a:t>令和６年６月３日～７月３１日</a:t>
            </a:r>
            <a:endParaRPr lang="en-US" altLang="ja-JP" sz="1100" dirty="0" smtClean="0">
              <a:solidFill>
                <a:schemeClr val="bg1"/>
              </a:solidFill>
              <a:latin typeface="BIZ UDPゴシック" panose="020B0400000000000000" pitchFamily="50" charset="-128"/>
              <a:ea typeface="BIZ UDPゴシック" panose="020B0400000000000000" pitchFamily="50" charset="-128"/>
            </a:endParaRPr>
          </a:p>
          <a:p>
            <a:pPr marL="171450" indent="-171450">
              <a:buFont typeface="Wingdings" panose="05000000000000000000" pitchFamily="2" charset="2"/>
              <a:buChar char="Ø"/>
            </a:pPr>
            <a:r>
              <a:rPr lang="ja-JP" altLang="en-US" sz="1100" dirty="0">
                <a:solidFill>
                  <a:schemeClr val="bg1"/>
                </a:solidFill>
                <a:latin typeface="BIZ UDPゴシック" panose="020B0400000000000000" pitchFamily="50" charset="-128"/>
                <a:ea typeface="BIZ UDPゴシック" panose="020B0400000000000000" pitchFamily="50" charset="-128"/>
              </a:rPr>
              <a:t>募集</a:t>
            </a:r>
            <a:r>
              <a:rPr lang="ja-JP" altLang="en-US" sz="1100" dirty="0" smtClean="0">
                <a:solidFill>
                  <a:schemeClr val="bg1"/>
                </a:solidFill>
                <a:latin typeface="BIZ UDPゴシック" panose="020B0400000000000000" pitchFamily="50" charset="-128"/>
                <a:ea typeface="BIZ UDPゴシック" panose="020B0400000000000000" pitchFamily="50" charset="-128"/>
              </a:rPr>
              <a:t>期間</a:t>
            </a:r>
            <a:endParaRPr lang="en-US" altLang="ja-JP" sz="1100" dirty="0" smtClean="0">
              <a:solidFill>
                <a:schemeClr val="bg1"/>
              </a:solidFill>
              <a:latin typeface="BIZ UDPゴシック" panose="020B0400000000000000" pitchFamily="50" charset="-128"/>
              <a:ea typeface="BIZ UDPゴシック" panose="020B0400000000000000" pitchFamily="50" charset="-128"/>
            </a:endParaRPr>
          </a:p>
          <a:p>
            <a:r>
              <a:rPr lang="en-US" altLang="ja-JP" sz="1100" dirty="0" smtClean="0">
                <a:solidFill>
                  <a:schemeClr val="bg1"/>
                </a:solidFill>
                <a:latin typeface="BIZ UDPゴシック" panose="020B0400000000000000" pitchFamily="50" charset="-128"/>
                <a:ea typeface="BIZ UDPゴシック" panose="020B0400000000000000" pitchFamily="50" charset="-128"/>
              </a:rPr>
              <a:t>※</a:t>
            </a:r>
            <a:r>
              <a:rPr lang="ja-JP" altLang="en-US" sz="1100" dirty="0" smtClean="0">
                <a:solidFill>
                  <a:schemeClr val="bg1"/>
                </a:solidFill>
                <a:latin typeface="BIZ UDPゴシック" panose="020B0400000000000000" pitchFamily="50" charset="-128"/>
                <a:ea typeface="BIZ UDPゴシック" panose="020B0400000000000000" pitchFamily="50" charset="-128"/>
              </a:rPr>
              <a:t>１５件の応募あり</a:t>
            </a:r>
            <a:endParaRPr lang="en-US" altLang="ja-JP" sz="1100" dirty="0" smtClean="0">
              <a:solidFill>
                <a:schemeClr val="bg1"/>
              </a:solidFill>
              <a:latin typeface="BIZ UDPゴシック" panose="020B0400000000000000" pitchFamily="50" charset="-128"/>
              <a:ea typeface="BIZ UDPゴシック" panose="020B0400000000000000" pitchFamily="50" charset="-128"/>
            </a:endParaRPr>
          </a:p>
        </p:txBody>
      </p:sp>
      <p:sp>
        <p:nvSpPr>
          <p:cNvPr id="34" name="下矢印 33"/>
          <p:cNvSpPr/>
          <p:nvPr/>
        </p:nvSpPr>
        <p:spPr>
          <a:xfrm>
            <a:off x="841665" y="3284965"/>
            <a:ext cx="524740" cy="305165"/>
          </a:xfrm>
          <a:prstGeom prst="downArrow">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角丸四角形 34"/>
          <p:cNvSpPr/>
          <p:nvPr/>
        </p:nvSpPr>
        <p:spPr>
          <a:xfrm>
            <a:off x="148762" y="3616104"/>
            <a:ext cx="1872267" cy="467597"/>
          </a:xfrm>
          <a:prstGeom prst="roundRect">
            <a:avLst/>
          </a:prstGeom>
          <a:ln w="19050">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36" name="テキスト ボックス 35"/>
          <p:cNvSpPr txBox="1"/>
          <p:nvPr/>
        </p:nvSpPr>
        <p:spPr>
          <a:xfrm>
            <a:off x="148762" y="3616105"/>
            <a:ext cx="1976180" cy="430887"/>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ja-JP" altLang="en-US" sz="1100" dirty="0" smtClean="0">
                <a:latin typeface="BIZ UDPゴシック" panose="020B0400000000000000" pitchFamily="50" charset="-128"/>
                <a:ea typeface="BIZ UDPゴシック" panose="020B0400000000000000" pitchFamily="50" charset="-128"/>
              </a:rPr>
              <a:t>令和６年８月</a:t>
            </a:r>
            <a:endParaRPr lang="en-US" altLang="ja-JP" sz="1100" dirty="0" smtClean="0">
              <a:latin typeface="BIZ UDPゴシック" panose="020B0400000000000000" pitchFamily="50" charset="-128"/>
              <a:ea typeface="BIZ UDPゴシック" panose="020B0400000000000000" pitchFamily="50" charset="-128"/>
            </a:endParaRPr>
          </a:p>
          <a:p>
            <a:pPr marL="171450" indent="-171450">
              <a:buFont typeface="Wingdings" panose="05000000000000000000" pitchFamily="2" charset="2"/>
              <a:buChar char="Ø"/>
            </a:pPr>
            <a:r>
              <a:rPr lang="ja-JP" altLang="en-US" sz="1100" dirty="0">
                <a:latin typeface="BIZ UDPゴシック" panose="020B0400000000000000" pitchFamily="50" charset="-128"/>
                <a:ea typeface="BIZ UDPゴシック" panose="020B0400000000000000" pitchFamily="50" charset="-128"/>
              </a:rPr>
              <a:t>優先</a:t>
            </a:r>
            <a:r>
              <a:rPr lang="ja-JP" altLang="en-US" sz="1100" dirty="0" smtClean="0">
                <a:latin typeface="BIZ UDPゴシック" panose="020B0400000000000000" pitchFamily="50" charset="-128"/>
                <a:ea typeface="BIZ UDPゴシック" panose="020B0400000000000000" pitchFamily="50" charset="-128"/>
              </a:rPr>
              <a:t>交渉権者を決定</a:t>
            </a:r>
            <a:endParaRPr lang="en-US" altLang="ja-JP" sz="1100" dirty="0" smtClean="0">
              <a:latin typeface="BIZ UDPゴシック" panose="020B0400000000000000" pitchFamily="50" charset="-128"/>
              <a:ea typeface="BIZ UDPゴシック" panose="020B0400000000000000" pitchFamily="50" charset="-128"/>
            </a:endParaRPr>
          </a:p>
        </p:txBody>
      </p:sp>
      <p:sp>
        <p:nvSpPr>
          <p:cNvPr id="40" name="曲折矢印 39"/>
          <p:cNvSpPr/>
          <p:nvPr/>
        </p:nvSpPr>
        <p:spPr>
          <a:xfrm flipV="1">
            <a:off x="944993" y="4115862"/>
            <a:ext cx="1221512" cy="542842"/>
          </a:xfrm>
          <a:prstGeom prst="bentArrow">
            <a:avLst>
              <a:gd name="adj1" fmla="val 42327"/>
              <a:gd name="adj2" fmla="val 35193"/>
              <a:gd name="adj3" fmla="val 28058"/>
              <a:gd name="adj4" fmla="val 43750"/>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1" name="テキスト ボックス 40"/>
          <p:cNvSpPr txBox="1"/>
          <p:nvPr/>
        </p:nvSpPr>
        <p:spPr>
          <a:xfrm>
            <a:off x="974428" y="4343352"/>
            <a:ext cx="1229824" cy="253916"/>
          </a:xfrm>
          <a:prstGeom prst="rect">
            <a:avLst/>
          </a:prstGeom>
          <a:noFill/>
        </p:spPr>
        <p:txBody>
          <a:bodyPr wrap="none" rtlCol="0">
            <a:spAutoFit/>
          </a:bodyPr>
          <a:lstStyle/>
          <a:p>
            <a:r>
              <a:rPr kumimoji="1" lang="ja-JP" altLang="en-US" sz="1050" dirty="0" smtClean="0">
                <a:solidFill>
                  <a:schemeClr val="bg1"/>
                </a:solidFill>
                <a:latin typeface="BIZ UDPゴシック" panose="020B0400000000000000" pitchFamily="50" charset="-128"/>
                <a:ea typeface="BIZ UDPゴシック" panose="020B0400000000000000" pitchFamily="50" charset="-128"/>
              </a:rPr>
              <a:t>契約締結（８月中）</a:t>
            </a:r>
            <a:endParaRPr kumimoji="1" lang="ja-JP" altLang="en-US" sz="1050" dirty="0">
              <a:solidFill>
                <a:schemeClr val="bg1"/>
              </a:solidFill>
              <a:latin typeface="BIZ UDPゴシック" panose="020B0400000000000000" pitchFamily="50" charset="-128"/>
              <a:ea typeface="BIZ UDPゴシック" panose="020B0400000000000000" pitchFamily="50" charset="-128"/>
            </a:endParaRPr>
          </a:p>
        </p:txBody>
      </p:sp>
      <p:sp>
        <p:nvSpPr>
          <p:cNvPr id="42" name="テキスト ボックス 41"/>
          <p:cNvSpPr txBox="1"/>
          <p:nvPr/>
        </p:nvSpPr>
        <p:spPr>
          <a:xfrm>
            <a:off x="150667" y="1147734"/>
            <a:ext cx="957313" cy="307777"/>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rtlCol="0">
            <a:spAutoFit/>
          </a:bodyPr>
          <a:lstStyle/>
          <a:p>
            <a:r>
              <a:rPr kumimoji="1" lang="ja-JP" altLang="en-US" sz="1400" dirty="0" smtClean="0">
                <a:latin typeface="BIZ UDPゴシック" panose="020B0400000000000000" pitchFamily="50" charset="-128"/>
                <a:ea typeface="BIZ UDPゴシック" panose="020B0400000000000000" pitchFamily="50" charset="-128"/>
              </a:rPr>
              <a:t>１　経過等</a:t>
            </a:r>
            <a:endParaRPr kumimoji="1" lang="ja-JP" altLang="en-US" sz="1400" dirty="0">
              <a:latin typeface="BIZ UDPゴシック" panose="020B0400000000000000" pitchFamily="50" charset="-128"/>
              <a:ea typeface="BIZ UDPゴシック" panose="020B0400000000000000" pitchFamily="50" charset="-128"/>
            </a:endParaRPr>
          </a:p>
        </p:txBody>
      </p:sp>
      <p:sp>
        <p:nvSpPr>
          <p:cNvPr id="43" name="テキスト ボックス 42"/>
          <p:cNvSpPr txBox="1"/>
          <p:nvPr/>
        </p:nvSpPr>
        <p:spPr>
          <a:xfrm>
            <a:off x="150666" y="4832206"/>
            <a:ext cx="1338828" cy="307777"/>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rtlCol="0">
            <a:spAutoFit/>
          </a:bodyPr>
          <a:lstStyle/>
          <a:p>
            <a:r>
              <a:rPr lang="ja-JP" altLang="en-US" sz="1400" dirty="0">
                <a:latin typeface="BIZ UDPゴシック" panose="020B0400000000000000" pitchFamily="50" charset="-128"/>
                <a:ea typeface="BIZ UDPゴシック" panose="020B0400000000000000" pitchFamily="50" charset="-128"/>
              </a:rPr>
              <a:t>２</a:t>
            </a:r>
            <a:r>
              <a:rPr kumimoji="1" lang="ja-JP" altLang="en-US" sz="1400" dirty="0" smtClean="0">
                <a:latin typeface="BIZ UDPゴシック" panose="020B0400000000000000" pitchFamily="50" charset="-128"/>
                <a:ea typeface="BIZ UDPゴシック" panose="020B0400000000000000" pitchFamily="50" charset="-128"/>
              </a:rPr>
              <a:t>　今後の対応</a:t>
            </a:r>
            <a:endParaRPr kumimoji="1" lang="ja-JP" altLang="en-US" sz="1400" dirty="0">
              <a:latin typeface="BIZ UDPゴシック" panose="020B0400000000000000" pitchFamily="50" charset="-128"/>
              <a:ea typeface="BIZ UDPゴシック" panose="020B0400000000000000" pitchFamily="50" charset="-128"/>
            </a:endParaRPr>
          </a:p>
        </p:txBody>
      </p:sp>
      <p:sp>
        <p:nvSpPr>
          <p:cNvPr id="44" name="正方形/長方形 43"/>
          <p:cNvSpPr/>
          <p:nvPr/>
        </p:nvSpPr>
        <p:spPr>
          <a:xfrm>
            <a:off x="177870" y="5137174"/>
            <a:ext cx="3542081" cy="338554"/>
          </a:xfrm>
          <a:prstGeom prst="rect">
            <a:avLst/>
          </a:prstGeom>
        </p:spPr>
        <p:txBody>
          <a:bodyPr wrap="square">
            <a:spAutoFit/>
          </a:bodyPr>
          <a:lstStyle/>
          <a:p>
            <a:pPr marL="285750" indent="-285750">
              <a:buFont typeface="Wingdings" panose="05000000000000000000" pitchFamily="2" charset="2"/>
              <a:buChar char="Ø"/>
            </a:pPr>
            <a:r>
              <a:rPr lang="ja-JP" altLang="en-US" sz="1600" b="1" dirty="0" smtClean="0">
                <a:latin typeface="BIZ UDゴシック" panose="020B0400000000000000" pitchFamily="49" charset="-128"/>
                <a:ea typeface="BIZ UDゴシック" panose="020B0400000000000000" pitchFamily="49" charset="-128"/>
              </a:rPr>
              <a:t>愛称の周知等</a:t>
            </a:r>
            <a:endParaRPr lang="ja-JP" altLang="en-US" sz="1600" b="1" dirty="0">
              <a:latin typeface="BIZ UDゴシック" panose="020B0400000000000000" pitchFamily="49" charset="-128"/>
              <a:ea typeface="BIZ UDゴシック" panose="020B0400000000000000" pitchFamily="49" charset="-128"/>
            </a:endParaRPr>
          </a:p>
        </p:txBody>
      </p:sp>
      <p:sp>
        <p:nvSpPr>
          <p:cNvPr id="45" name="正方形/長方形 44"/>
          <p:cNvSpPr/>
          <p:nvPr/>
        </p:nvSpPr>
        <p:spPr>
          <a:xfrm>
            <a:off x="324286" y="5425076"/>
            <a:ext cx="9292500" cy="430887"/>
          </a:xfrm>
          <a:prstGeom prst="rect">
            <a:avLst/>
          </a:prstGeom>
          <a:noFill/>
          <a:ln w="12700">
            <a:noFill/>
          </a:ln>
        </p:spPr>
        <p:txBody>
          <a:bodyPr wrap="square">
            <a:spAutoFit/>
          </a:bodyPr>
          <a:lstStyle/>
          <a:p>
            <a:r>
              <a:rPr lang="ja-JP" altLang="en-US" sz="1100" dirty="0" smtClean="0">
                <a:latin typeface="BIZ UDゴシック" panose="020B0400000000000000" pitchFamily="49" charset="-128"/>
                <a:ea typeface="BIZ UDゴシック" panose="020B0400000000000000" pitchFamily="49" charset="-128"/>
              </a:rPr>
              <a:t>　</a:t>
            </a:r>
            <a:r>
              <a:rPr lang="ja-JP" altLang="en-US" sz="1100" dirty="0">
                <a:latin typeface="BIZ UDゴシック" panose="020B0400000000000000" pitchFamily="49" charset="-128"/>
                <a:ea typeface="BIZ UDゴシック" panose="020B0400000000000000" pitchFamily="49" charset="-128"/>
              </a:rPr>
              <a:t>〇</a:t>
            </a:r>
            <a:r>
              <a:rPr lang="ja-JP" altLang="en-US" sz="1100" dirty="0" smtClean="0">
                <a:latin typeface="BIZ UDゴシック" panose="020B0400000000000000" pitchFamily="49" charset="-128"/>
                <a:ea typeface="BIZ UDゴシック" panose="020B0400000000000000" pitchFamily="49" charset="-128"/>
              </a:rPr>
              <a:t>　決定した愛称及びパートナーについては，広報あかるいまち</a:t>
            </a:r>
            <a:r>
              <a:rPr lang="en-US" altLang="ja-JP" sz="1100" dirty="0" smtClean="0">
                <a:latin typeface="BIZ UDゴシック" panose="020B0400000000000000" pitchFamily="49" charset="-128"/>
                <a:ea typeface="BIZ UDゴシック" panose="020B0400000000000000" pitchFamily="49" charset="-128"/>
              </a:rPr>
              <a:t>10</a:t>
            </a:r>
            <a:r>
              <a:rPr lang="ja-JP" altLang="en-US" sz="1100" dirty="0" smtClean="0">
                <a:latin typeface="BIZ UDゴシック" panose="020B0400000000000000" pitchFamily="49" charset="-128"/>
                <a:ea typeface="BIZ UDゴシック" panose="020B0400000000000000" pitchFamily="49" charset="-128"/>
              </a:rPr>
              <a:t>月号で市民に広報し，</a:t>
            </a:r>
            <a:r>
              <a:rPr lang="en-US" altLang="ja-JP" sz="1100" dirty="0" smtClean="0">
                <a:latin typeface="BIZ UDゴシック" panose="020B0400000000000000" pitchFamily="49" charset="-128"/>
                <a:ea typeface="BIZ UDゴシック" panose="020B0400000000000000" pitchFamily="49" charset="-128"/>
              </a:rPr>
              <a:t>10</a:t>
            </a:r>
            <a:r>
              <a:rPr lang="ja-JP" altLang="en-US" sz="1100" dirty="0" smtClean="0">
                <a:latin typeface="BIZ UDゴシック" panose="020B0400000000000000" pitchFamily="49" charset="-128"/>
                <a:ea typeface="BIZ UDゴシック" panose="020B0400000000000000" pitchFamily="49" charset="-128"/>
              </a:rPr>
              <a:t>月以降の市の広報では愛称を積極的に使用します。</a:t>
            </a:r>
            <a:endParaRPr lang="en-US" altLang="ja-JP" sz="1100" dirty="0" smtClean="0">
              <a:latin typeface="BIZ UDゴシック" panose="020B0400000000000000" pitchFamily="49" charset="-128"/>
              <a:ea typeface="BIZ UDゴシック" panose="020B0400000000000000" pitchFamily="49" charset="-128"/>
            </a:endParaRPr>
          </a:p>
          <a:p>
            <a:r>
              <a:rPr lang="ja-JP" altLang="en-US" sz="1100" dirty="0">
                <a:latin typeface="BIZ UDゴシック" panose="020B0400000000000000" pitchFamily="49" charset="-128"/>
                <a:ea typeface="BIZ UDゴシック" panose="020B0400000000000000" pitchFamily="49" charset="-128"/>
              </a:rPr>
              <a:t>　</a:t>
            </a:r>
            <a:r>
              <a:rPr lang="ja-JP" altLang="en-US" sz="1100" dirty="0" smtClean="0">
                <a:latin typeface="BIZ UDゴシック" panose="020B0400000000000000" pitchFamily="49" charset="-128"/>
                <a:ea typeface="BIZ UDゴシック" panose="020B0400000000000000" pitchFamily="49" charset="-128"/>
              </a:rPr>
              <a:t>〇　各施設における表示変更については，パートナーの費用負担により順次実施する予定です。</a:t>
            </a:r>
            <a:endParaRPr lang="en-US" altLang="ja-JP" sz="1100" dirty="0" smtClean="0">
              <a:latin typeface="BIZ UDゴシック" panose="020B0400000000000000" pitchFamily="49" charset="-128"/>
              <a:ea typeface="BIZ UDゴシック" panose="020B0400000000000000" pitchFamily="49" charset="-128"/>
            </a:endParaRPr>
          </a:p>
        </p:txBody>
      </p:sp>
      <p:sp>
        <p:nvSpPr>
          <p:cNvPr id="25" name="テキスト ボックス 24"/>
          <p:cNvSpPr txBox="1"/>
          <p:nvPr/>
        </p:nvSpPr>
        <p:spPr>
          <a:xfrm>
            <a:off x="-8768" y="8663"/>
            <a:ext cx="9914768" cy="461665"/>
          </a:xfrm>
          <a:prstGeom prst="rect">
            <a:avLst/>
          </a:prstGeom>
          <a:solidFill>
            <a:schemeClr val="accent5"/>
          </a:solidFill>
        </p:spPr>
        <p:txBody>
          <a:bodyPr wrap="square" rtlCol="0">
            <a:spAutoFit/>
          </a:bodyPr>
          <a:lstStyle/>
          <a:p>
            <a:r>
              <a:rPr lang="ja-JP" altLang="en-US" sz="2400" dirty="0">
                <a:solidFill>
                  <a:schemeClr val="bg1"/>
                </a:solidFill>
                <a:latin typeface="HGP創英角ｺﾞｼｯｸUB" panose="020B0900000000000000" pitchFamily="50" charset="-128"/>
                <a:ea typeface="HGP創英角ｺﾞｼｯｸUB" panose="020B0900000000000000" pitchFamily="50" charset="-128"/>
              </a:rPr>
              <a:t>２　</a:t>
            </a:r>
            <a:r>
              <a:rPr lang="ja-JP" altLang="en-US" sz="2400" dirty="0" smtClean="0">
                <a:solidFill>
                  <a:schemeClr val="bg1"/>
                </a:solidFill>
                <a:latin typeface="HGP創英角ｺﾞｼｯｸUB" panose="020B0900000000000000" pitchFamily="50" charset="-128"/>
                <a:ea typeface="HGP創英角ｺﾞｼｯｸUB" panose="020B0900000000000000" pitchFamily="50" charset="-128"/>
              </a:rPr>
              <a:t>公共施設について　～　ネーミングライツの取組　～</a:t>
            </a:r>
            <a:endParaRPr lang="ja-JP" altLang="en-US" sz="24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27" name="スライド番号プレースホルダー 1"/>
          <p:cNvSpPr>
            <a:spLocks noGrp="1"/>
          </p:cNvSpPr>
          <p:nvPr>
            <p:ph type="sldNum" sz="quarter" idx="12"/>
          </p:nvPr>
        </p:nvSpPr>
        <p:spPr>
          <a:xfrm>
            <a:off x="7677149" y="6492875"/>
            <a:ext cx="2228850" cy="365125"/>
          </a:xfrm>
        </p:spPr>
        <p:txBody>
          <a:bodyPr/>
          <a:lstStyle/>
          <a:p>
            <a:r>
              <a:rPr kumimoji="1" lang="ja-JP" altLang="en-US" sz="1800" dirty="0" smtClean="0">
                <a:solidFill>
                  <a:schemeClr val="tx1"/>
                </a:solidFill>
                <a:latin typeface="+mn-ea"/>
              </a:rPr>
              <a:t>９</a:t>
            </a:r>
            <a:endParaRPr kumimoji="1" lang="ja-JP" altLang="en-US" sz="1400" dirty="0">
              <a:solidFill>
                <a:schemeClr val="tx1"/>
              </a:solidFill>
              <a:latin typeface="+mn-ea"/>
            </a:endParaRPr>
          </a:p>
        </p:txBody>
      </p:sp>
    </p:spTree>
    <p:extLst>
      <p:ext uri="{BB962C8B-B14F-4D97-AF65-F5344CB8AC3E}">
        <p14:creationId xmlns:p14="http://schemas.microsoft.com/office/powerpoint/2010/main" val="195690304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6843</TotalTime>
  <Words>1113</Words>
  <Application>Microsoft Office PowerPoint</Application>
  <PresentationFormat>A4 210 x 297 mm</PresentationFormat>
  <Paragraphs>321</Paragraphs>
  <Slides>23</Slides>
  <Notes>8</Notes>
  <HiddenSlides>0</HiddenSlides>
  <MMClips>0</MMClips>
  <ScaleCrop>false</ScaleCrop>
  <HeadingPairs>
    <vt:vector size="6" baseType="variant">
      <vt:variant>
        <vt:lpstr>使用されているフォント</vt:lpstr>
      </vt:variant>
      <vt:variant>
        <vt:i4>15</vt:i4>
      </vt:variant>
      <vt:variant>
        <vt:lpstr>テーマ</vt:lpstr>
      </vt:variant>
      <vt:variant>
        <vt:i4>1</vt:i4>
      </vt:variant>
      <vt:variant>
        <vt:lpstr>スライド タイトル</vt:lpstr>
      </vt:variant>
      <vt:variant>
        <vt:i4>23</vt:i4>
      </vt:variant>
    </vt:vector>
  </HeadingPairs>
  <TitlesOfParts>
    <vt:vector size="39" baseType="lpstr">
      <vt:lpstr>BIZ UDPゴシック</vt:lpstr>
      <vt:lpstr>BIZ UDゴシック</vt:lpstr>
      <vt:lpstr>HGP創英角ｺﾞｼｯｸUB</vt:lpstr>
      <vt:lpstr>HGS創英角ｺﾞｼｯｸUB</vt:lpstr>
      <vt:lpstr>Meiryo UI</vt:lpstr>
      <vt:lpstr>ＭＳ Ｐゴシック</vt:lpstr>
      <vt:lpstr>ＭＳ 明朝</vt:lpstr>
      <vt:lpstr>UD デジタル 教科書体 N-B</vt:lpstr>
      <vt:lpstr>UD デジタル 教科書体 NK-B</vt:lpstr>
      <vt:lpstr>UD デジタル 教科書体 NP-B</vt:lpstr>
      <vt:lpstr>メイリオ</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高知市役所</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山下　隆文</dc:creator>
  <cp:lastModifiedBy>國澤　久史</cp:lastModifiedBy>
  <cp:revision>435</cp:revision>
  <cp:lastPrinted>2024-09-25T06:25:35Z</cp:lastPrinted>
  <dcterms:created xsi:type="dcterms:W3CDTF">2024-07-08T23:54:29Z</dcterms:created>
  <dcterms:modified xsi:type="dcterms:W3CDTF">2024-09-27T00:20:22Z</dcterms:modified>
</cp:coreProperties>
</file>